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handoutMasterIdLst>
    <p:handoutMasterId r:id="rId59"/>
  </p:handoutMasterIdLst>
  <p:sldIdLst>
    <p:sldId id="432" r:id="rId3"/>
    <p:sldId id="454" r:id="rId4"/>
    <p:sldId id="489" r:id="rId5"/>
    <p:sldId id="490" r:id="rId6"/>
    <p:sldId id="435" r:id="rId8"/>
    <p:sldId id="440" r:id="rId9"/>
    <p:sldId id="456" r:id="rId10"/>
    <p:sldId id="457" r:id="rId11"/>
    <p:sldId id="458" r:id="rId12"/>
    <p:sldId id="459" r:id="rId13"/>
    <p:sldId id="460" r:id="rId14"/>
    <p:sldId id="461" r:id="rId15"/>
    <p:sldId id="462" r:id="rId16"/>
    <p:sldId id="463" r:id="rId17"/>
    <p:sldId id="464" r:id="rId18"/>
    <p:sldId id="465" r:id="rId19"/>
    <p:sldId id="466" r:id="rId20"/>
    <p:sldId id="467" r:id="rId21"/>
    <p:sldId id="468" r:id="rId22"/>
    <p:sldId id="469" r:id="rId23"/>
    <p:sldId id="470" r:id="rId24"/>
    <p:sldId id="471" r:id="rId25"/>
    <p:sldId id="472" r:id="rId26"/>
    <p:sldId id="473" r:id="rId27"/>
    <p:sldId id="474" r:id="rId28"/>
    <p:sldId id="475" r:id="rId29"/>
    <p:sldId id="479" r:id="rId30"/>
    <p:sldId id="476" r:id="rId31"/>
    <p:sldId id="477" r:id="rId32"/>
    <p:sldId id="478" r:id="rId33"/>
    <p:sldId id="480" r:id="rId34"/>
    <p:sldId id="481" r:id="rId35"/>
    <p:sldId id="482" r:id="rId36"/>
    <p:sldId id="483" r:id="rId37"/>
    <p:sldId id="485" r:id="rId38"/>
    <p:sldId id="484" r:id="rId39"/>
    <p:sldId id="486" r:id="rId40"/>
    <p:sldId id="487" r:id="rId41"/>
    <p:sldId id="488" r:id="rId42"/>
    <p:sldId id="491" r:id="rId43"/>
    <p:sldId id="492" r:id="rId44"/>
    <p:sldId id="493" r:id="rId45"/>
    <p:sldId id="494" r:id="rId46"/>
    <p:sldId id="495" r:id="rId47"/>
    <p:sldId id="496" r:id="rId48"/>
    <p:sldId id="497" r:id="rId49"/>
    <p:sldId id="499" r:id="rId50"/>
    <p:sldId id="498" r:id="rId51"/>
    <p:sldId id="500" r:id="rId52"/>
    <p:sldId id="502" r:id="rId53"/>
    <p:sldId id="504" r:id="rId54"/>
    <p:sldId id="505" r:id="rId55"/>
    <p:sldId id="506" r:id="rId56"/>
    <p:sldId id="507" r:id="rId57"/>
    <p:sldId id="455" r:id="rId58"/>
  </p:sldIdLst>
  <p:sldSz cx="12192000" cy="6858000"/>
  <p:notesSz cx="6858000" cy="9144000"/>
  <p:custDataLst>
    <p:tags r:id="rId6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微软用户" initials="微软用户" lastIdx="0" clrIdx="0"/>
  <p:cmAuthor id="1" name="德迪 王" initials="德迪" lastIdx="1" clrIdx="0"/>
  <p:cmAuthor id="2" name="作者" initials="A" lastIdx="0" clrIdx="1"/>
  <p:cmAuthor id="3" name="Administrator" initials="A" lastIdx="1"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EFBED"/>
    <a:srgbClr val="F9633E"/>
    <a:srgbClr val="FFCB25"/>
    <a:srgbClr val="FFE081"/>
    <a:srgbClr val="117FF8"/>
    <a:srgbClr val="696DF2"/>
    <a:srgbClr val="0ECBB7"/>
    <a:srgbClr val="3D9CF9"/>
    <a:srgbClr val="558CEF"/>
    <a:srgbClr val="126B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383" autoAdjust="0"/>
  </p:normalViewPr>
  <p:slideViewPr>
    <p:cSldViewPr snapToGrid="0" showGuides="1">
      <p:cViewPr varScale="1">
        <p:scale>
          <a:sx n="101" d="100"/>
          <a:sy n="101" d="100"/>
        </p:scale>
        <p:origin x="954" y="102"/>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912" y="9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4" Type="http://schemas.openxmlformats.org/officeDocument/2006/relationships/tags" Target="tags/tag1.xml"/><Relationship Id="rId63" Type="http://schemas.openxmlformats.org/officeDocument/2006/relationships/commentAuthors" Target="commentAuthors.xml"/><Relationship Id="rId62" Type="http://schemas.openxmlformats.org/officeDocument/2006/relationships/tableStyles" Target="tableStyles.xml"/><Relationship Id="rId61" Type="http://schemas.openxmlformats.org/officeDocument/2006/relationships/viewProps" Target="viewProps.xml"/><Relationship Id="rId60" Type="http://schemas.openxmlformats.org/officeDocument/2006/relationships/presProps" Target="presProps.xml"/><Relationship Id="rId6" Type="http://schemas.openxmlformats.org/officeDocument/2006/relationships/slide" Target="slides/slide4.xml"/><Relationship Id="rId59" Type="http://schemas.openxmlformats.org/officeDocument/2006/relationships/handoutMaster" Target="handoutMasters/handoutMaster1.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思源黑体 CN Regular" panose="020B0500000000000000" pitchFamily="34" charset="-122"/>
              <a:ea typeface="思源黑体 CN Regular" panose="020B0500000000000000" pitchFamily="34" charset="-122"/>
              <a:cs typeface="思源黑体 CN Normal" panose="020B04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思源黑体 CN Regular" panose="020B0500000000000000" pitchFamily="34" charset="-122"/>
                <a:ea typeface="思源黑体 CN Regular" panose="020B0500000000000000" pitchFamily="34" charset="-122"/>
              </a:rPr>
            </a:fld>
            <a:endParaRPr lang="zh-CN" altLang="en-US" dirty="0">
              <a:latin typeface="思源黑体 CN Regular" panose="020B0500000000000000" pitchFamily="34" charset="-122"/>
              <a:ea typeface="思源黑体 CN Regular" panose="020B0500000000000000"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latin typeface="思源黑体 CN Regular" panose="020B0500000000000000" pitchFamily="34" charset="-122"/>
              <a:ea typeface="思源黑体 CN Regular" panose="020B0500000000000000" pitchFamily="34" charset="-122"/>
              <a:cs typeface="思源黑体 CN Normal" panose="020B04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思源黑体 CN Regular" panose="020B0500000000000000" pitchFamily="34" charset="-122"/>
                <a:ea typeface="思源黑体 CN Regular" panose="020B0500000000000000" pitchFamily="34" charset="-122"/>
              </a:rPr>
            </a:fld>
            <a:endParaRPr lang="zh-CN" altLang="en-US" dirty="0">
              <a:latin typeface="思源黑体 CN Regular" panose="020B0500000000000000" pitchFamily="34" charset="-122"/>
              <a:ea typeface="思源黑体 CN Regular" panose="020B0500000000000000" pitchFamily="3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Regular" panose="020B0500000000000000" pitchFamily="34" charset="-122"/>
                <a:ea typeface="思源黑体 CN Regular" panose="020B0500000000000000" pitchFamily="34" charset="-122"/>
                <a:cs typeface="思源黑体 CN Regular" panose="020B0500000000000000"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Regular" panose="020B0500000000000000" pitchFamily="34" charset="-122"/>
                <a:ea typeface="思源黑体 CN Regular" panose="020B0500000000000000" pitchFamily="34" charset="-122"/>
                <a:cs typeface="思源黑体 CN Regular" panose="020B0500000000000000" pitchFamily="34" charset="-122"/>
              </a:defRPr>
            </a:lvl1pPr>
          </a:lstStyle>
          <a:p>
            <a:fld id="{D2A48B96-639E-45A3-A0BA-2464DFDB1FAA}"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Regular" panose="020B0500000000000000" pitchFamily="34" charset="-122"/>
                <a:ea typeface="思源黑体 CN Regular" panose="020B0500000000000000" pitchFamily="34" charset="-122"/>
                <a:cs typeface="思源黑体 CN Regular" panose="020B0500000000000000"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Regular" panose="020B0500000000000000" pitchFamily="34" charset="-122"/>
                <a:ea typeface="思源黑体 CN Regular" panose="020B0500000000000000" pitchFamily="34" charset="-122"/>
                <a:cs typeface="思源黑体 CN Regular" panose="020B0500000000000000" pitchFamily="34" charset="-122"/>
              </a:defRPr>
            </a:lvl1pPr>
          </a:lstStyle>
          <a:p>
            <a:fld id="{A6837353-30EB-4A48-80EB-173D804AEFBD}"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defRPr>
    </a:lvl1pPr>
    <a:lvl2pPr marL="45720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defRPr>
    </a:lvl2pPr>
    <a:lvl3pPr marL="91440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defRPr>
    </a:lvl3pPr>
    <a:lvl4pPr marL="137160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defRPr>
    </a:lvl4pPr>
    <a:lvl5pPr marL="182880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思源黑体 CN Regular" panose="020B0500000000000000" pitchFamily="34"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还有一些小票上保护客户隐私将名字用 </a:t>
            </a:r>
            <a:r>
              <a:rPr lang="en-US" altLang="zh-CN" dirty="0"/>
              <a:t>* </a:t>
            </a:r>
            <a:r>
              <a:rPr lang="zh-CN" altLang="en-US" dirty="0"/>
              <a:t>代替。到了作业里，这些 </a:t>
            </a:r>
            <a:r>
              <a:rPr lang="en-US" altLang="zh-CN" dirty="0"/>
              <a:t>* </a:t>
            </a:r>
            <a:r>
              <a:rPr lang="zh-CN" altLang="en-US" dirty="0"/>
              <a:t>消失不见了，这也不合理。</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登录截图，写明怎么登录</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颁发对象：学号；签名：把证书的所有东西变成一个字符串用哈希算法加密；有效期：一小时；</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树结构</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添加；拒绝修改与删除</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视频 依赖倒置第</a:t>
            </a:r>
            <a:r>
              <a:rPr lang="en-US" altLang="zh-CN" dirty="0"/>
              <a:t>2</a:t>
            </a:r>
            <a:r>
              <a:rPr lang="zh-CN" altLang="en-US" dirty="0"/>
              <a:t>部分</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p:transition spd="slow"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28A0092B-C50C-407E-A947-70E740481C1C}">
                <a14:useLocalDpi xmlns:a14="http://schemas.microsoft.com/office/drawing/2010/main" val="0"/>
              </a:ext>
            </a:extLst>
          </a:blip>
          <a:srcRect l="22544" t="32183" r="33706" b="23907"/>
          <a:stretch>
            <a:fillRect/>
          </a:stretch>
        </p:blipFill>
        <p:spPr>
          <a:xfrm flipH="1">
            <a:off x="1" y="0"/>
            <a:ext cx="12192000" cy="6858000"/>
          </a:xfrm>
          <a:custGeom>
            <a:avLst/>
            <a:gdLst>
              <a:gd name="connsiteX0" fmla="*/ 12192000 w 12192000"/>
              <a:gd name="connsiteY0" fmla="*/ 0 h 6858000"/>
              <a:gd name="connsiteX1" fmla="*/ 0 w 12192000"/>
              <a:gd name="connsiteY1" fmla="*/ 0 h 6858000"/>
              <a:gd name="connsiteX2" fmla="*/ 0 w 12192000"/>
              <a:gd name="connsiteY2" fmla="*/ 6858000 h 6858000"/>
              <a:gd name="connsiteX3" fmla="*/ 1219200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12192000" y="0"/>
                </a:moveTo>
                <a:lnTo>
                  <a:pt x="0" y="0"/>
                </a:lnTo>
                <a:lnTo>
                  <a:pt x="0" y="6858000"/>
                </a:lnTo>
                <a:lnTo>
                  <a:pt x="12192000" y="6858000"/>
                </a:lnTo>
                <a:close/>
              </a:path>
            </a:pathLst>
          </a:custGeom>
        </p:spPr>
      </p:pic>
      <p:sp>
        <p:nvSpPr>
          <p:cNvPr id="3" name="矩形 2"/>
          <p:cNvSpPr/>
          <p:nvPr userDrawn="1"/>
        </p:nvSpPr>
        <p:spPr>
          <a:xfrm>
            <a:off x="299595" y="202557"/>
            <a:ext cx="11713580" cy="6452886"/>
          </a:xfrm>
          <a:prstGeom prst="rect">
            <a:avLst/>
          </a:prstGeom>
          <a:solidFill>
            <a:schemeClr val="bg1"/>
          </a:solidFill>
          <a:ln>
            <a:gradFill>
              <a:gsLst>
                <a:gs pos="0">
                  <a:srgbClr val="F9633E"/>
                </a:gs>
                <a:gs pos="100000">
                  <a:srgbClr val="FFE081"/>
                </a:gs>
              </a:gsLst>
              <a:lin ang="5400000" scaled="1"/>
            </a:gradFill>
          </a:ln>
          <a:effectLst>
            <a:outerShdw blurRad="63500" sx="101000" sy="101000" algn="ctr" rotWithShape="0">
              <a:srgbClr val="FFE081">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p:transition spd="slow" advTm="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p:transition spd="slow"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microsoft.com/office/2007/relationships/hdphoto" Target="../media/image17.wdp"/><Relationship Id="rId2" Type="http://schemas.openxmlformats.org/officeDocument/2006/relationships/image" Target="../media/image16.png"/><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6.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6.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microsoft.com/office/2007/relationships/hdphoto" Target="../media/image17.wdp"/><Relationship Id="rId2" Type="http://schemas.openxmlformats.org/officeDocument/2006/relationships/image" Target="../media/image16.png"/><Relationship Id="rId1" Type="http://schemas.openxmlformats.org/officeDocument/2006/relationships/image" Target="../media/image15.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6.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6.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6.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6.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6.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microsoft.com/office/2007/relationships/hdphoto" Target="../media/image17.wdp"/><Relationship Id="rId2" Type="http://schemas.openxmlformats.org/officeDocument/2006/relationships/image" Target="../media/image16.png"/><Relationship Id="rId1" Type="http://schemas.openxmlformats.org/officeDocument/2006/relationships/image" Target="../media/image15.pn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image" Target="../media/image6.png"/></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28.png"/><Relationship Id="rId1" Type="http://schemas.openxmlformats.org/officeDocument/2006/relationships/image" Target="../media/image6.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1.png"/><Relationship Id="rId2" Type="http://schemas.openxmlformats.org/officeDocument/2006/relationships/image" Target="../media/image28.png"/><Relationship Id="rId1" Type="http://schemas.openxmlformats.org/officeDocument/2006/relationships/image" Target="../media/image6.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6.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6.png"/></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6.png"/></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microsoft.com/office/2007/relationships/hdphoto" Target="../media/image17.wdp"/><Relationship Id="rId2" Type="http://schemas.openxmlformats.org/officeDocument/2006/relationships/image" Target="../media/image16.png"/><Relationship Id="rId1" Type="http://schemas.openxmlformats.org/officeDocument/2006/relationships/image" Target="../media/image15.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microsoft.com/office/2007/relationships/hdphoto" Target="../media/image17.wdp"/><Relationship Id="rId2" Type="http://schemas.openxmlformats.org/officeDocument/2006/relationships/image" Target="../media/image16.png"/><Relationship Id="rId1" Type="http://schemas.openxmlformats.org/officeDocument/2006/relationships/image" Target="../media/image15.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5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microsoft.com/office/2007/relationships/hdphoto" Target="../media/image5.wdp"/><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 y="-1"/>
            <a:ext cx="12192001" cy="6858001"/>
            <a:chOff x="-1" y="-1"/>
            <a:chExt cx="12192001" cy="6858001"/>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l="183" r="183"/>
            <a:stretch>
              <a:fillRect/>
            </a:stretch>
          </p:blipFill>
          <p:spPr>
            <a:xfrm>
              <a:off x="0" y="0"/>
              <a:ext cx="12192000" cy="6858000"/>
            </a:xfrm>
            <a:prstGeom prst="rect">
              <a:avLst/>
            </a:prstGeom>
          </p:spPr>
        </p:pic>
        <p:pic>
          <p:nvPicPr>
            <p:cNvPr id="8" name="图片 7"/>
            <p:cNvPicPr>
              <a:picLocks noChangeAspect="1"/>
            </p:cNvPicPr>
            <p:nvPr/>
          </p:nvPicPr>
          <p:blipFill rotWithShape="1">
            <a:blip r:embed="rId2"/>
            <a:srcRect l="43014" t="48307" b="17197"/>
            <a:stretch>
              <a:fillRect/>
            </a:stretch>
          </p:blipFill>
          <p:spPr>
            <a:xfrm>
              <a:off x="-1" y="-1"/>
              <a:ext cx="11623793" cy="6858001"/>
            </a:xfrm>
            <a:prstGeom prst="rect">
              <a:avLst/>
            </a:prstGeom>
          </p:spPr>
        </p:pic>
      </p:grpSp>
      <p:sp>
        <p:nvSpPr>
          <p:cNvPr id="4" name="文本框 3"/>
          <p:cNvSpPr txBox="1"/>
          <p:nvPr/>
        </p:nvSpPr>
        <p:spPr>
          <a:xfrm>
            <a:off x="1051034" y="2072804"/>
            <a:ext cx="9540766" cy="1631216"/>
          </a:xfrm>
          <a:prstGeom prst="rect">
            <a:avLst/>
          </a:prstGeom>
          <a:noFill/>
        </p:spPr>
        <p:txBody>
          <a:bodyPr wrap="square" rtlCol="0">
            <a:spAutoFit/>
          </a:bodyPr>
          <a:lstStyle/>
          <a:p>
            <a:r>
              <a:rPr lang="zh-CN" altLang="en-US" sz="10000" dirty="0">
                <a:solidFill>
                  <a:schemeClr val="tx1">
                    <a:lumMod val="85000"/>
                    <a:lumOff val="15000"/>
                  </a:schemeClr>
                </a:solidFill>
                <a:effectLst>
                  <a:outerShdw blurRad="50800" dist="25400" dir="5400000" algn="t" rotWithShape="0">
                    <a:srgbClr val="F9633E">
                      <a:alpha val="40000"/>
                    </a:srgbClr>
                  </a:outerShdw>
                </a:effectLst>
                <a:latin typeface="微软雅黑" panose="020B0503020204020204" pitchFamily="34" charset="-122"/>
                <a:ea typeface="微软雅黑" panose="020B0503020204020204" pitchFamily="34" charset="-122"/>
              </a:rPr>
              <a:t>身份验证与授权</a:t>
            </a:r>
            <a:endParaRPr lang="zh-CN" altLang="en-US" sz="10000" dirty="0">
              <a:solidFill>
                <a:schemeClr val="tx1">
                  <a:lumMod val="85000"/>
                  <a:lumOff val="15000"/>
                </a:schemeClr>
              </a:solidFill>
              <a:effectLst>
                <a:outerShdw blurRad="50800" dist="25400" dir="5400000" algn="t" rotWithShape="0">
                  <a:srgbClr val="F9633E">
                    <a:alpha val="40000"/>
                  </a:srgbClr>
                </a:outerShdw>
              </a:effectLst>
              <a:latin typeface="微软雅黑" panose="020B0503020204020204" pitchFamily="34" charset="-122"/>
              <a:ea typeface="微软雅黑" panose="020B0503020204020204" pitchFamily="34" charset="-122"/>
            </a:endParaRPr>
          </a:p>
        </p:txBody>
      </p:sp>
      <p:grpSp>
        <p:nvGrpSpPr>
          <p:cNvPr id="20" name="组合 19"/>
          <p:cNvGrpSpPr/>
          <p:nvPr/>
        </p:nvGrpSpPr>
        <p:grpSpPr>
          <a:xfrm>
            <a:off x="1051034" y="3747543"/>
            <a:ext cx="4960883" cy="543004"/>
            <a:chOff x="1066799" y="3335313"/>
            <a:chExt cx="4960883" cy="543004"/>
          </a:xfrm>
        </p:grpSpPr>
        <p:sp>
          <p:nvSpPr>
            <p:cNvPr id="19" name="矩形: 圆角 18"/>
            <p:cNvSpPr/>
            <p:nvPr/>
          </p:nvSpPr>
          <p:spPr>
            <a:xfrm>
              <a:off x="1066799" y="3335313"/>
              <a:ext cx="4960883" cy="543004"/>
            </a:xfrm>
            <a:prstGeom prst="roundRect">
              <a:avLst/>
            </a:prstGeom>
            <a:solidFill>
              <a:srgbClr val="FEFBED"/>
            </a:solidFill>
            <a:ln>
              <a:solidFill>
                <a:srgbClr val="F9633E"/>
              </a:solidFill>
            </a:ln>
            <a:effectLst>
              <a:outerShdw blurRad="50800" dist="38100" dir="5400000" algn="t"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文本框 5"/>
            <p:cNvSpPr txBox="1"/>
            <p:nvPr/>
          </p:nvSpPr>
          <p:spPr>
            <a:xfrm>
              <a:off x="1066799" y="3375983"/>
              <a:ext cx="4960883" cy="461665"/>
            </a:xfrm>
            <a:prstGeom prst="rect">
              <a:avLst/>
            </a:prstGeom>
            <a:noFill/>
          </p:spPr>
          <p:txBody>
            <a:bodyPr wrap="square">
              <a:spAutoFit/>
            </a:bodyPr>
            <a:lstStyle/>
            <a:p>
              <a:pPr algn="ct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.NET</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平台技术</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实验三</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1051034" y="1075111"/>
            <a:ext cx="1545020" cy="1072055"/>
            <a:chOff x="1051034" y="662946"/>
            <a:chExt cx="1545020" cy="1072055"/>
          </a:xfrm>
        </p:grpSpPr>
        <p:sp>
          <p:nvSpPr>
            <p:cNvPr id="9" name="任意多边形: 形状 8"/>
            <p:cNvSpPr/>
            <p:nvPr/>
          </p:nvSpPr>
          <p:spPr>
            <a:xfrm>
              <a:off x="1051034" y="662946"/>
              <a:ext cx="1513490" cy="1072055"/>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1082564" y="708775"/>
              <a:ext cx="1513490" cy="769441"/>
            </a:xfrm>
            <a:prstGeom prst="rect">
              <a:avLst/>
            </a:prstGeom>
            <a:noFill/>
          </p:spPr>
          <p:txBody>
            <a:bodyPr wrap="square" rtlCol="0">
              <a:spAutoFit/>
            </a:bodyPr>
            <a:lstStyle/>
            <a:p>
              <a:pPr algn="ctr"/>
              <a:r>
                <a:rPr lang="zh-CN" altLang="en-US" sz="4400" dirty="0">
                  <a:solidFill>
                    <a:schemeClr val="bg1"/>
                  </a:solidFill>
                  <a:latin typeface="微软雅黑" panose="020B0503020204020204" pitchFamily="34" charset="-122"/>
                  <a:ea typeface="微软雅黑" panose="020B0503020204020204" pitchFamily="34" charset="-122"/>
                </a:rPr>
                <a:t>实验</a:t>
              </a:r>
              <a:endParaRPr lang="zh-CN" altLang="en-US" sz="4400" dirty="0">
                <a:solidFill>
                  <a:schemeClr val="bg1"/>
                </a:solidFill>
                <a:latin typeface="微软雅黑" panose="020B0503020204020204" pitchFamily="34" charset="-122"/>
                <a:ea typeface="微软雅黑" panose="020B0503020204020204" pitchFamily="34" charset="-122"/>
              </a:endParaRPr>
            </a:p>
          </p:txBody>
        </p:sp>
      </p:grpSp>
      <p:sp>
        <p:nvSpPr>
          <p:cNvPr id="13" name="文本框 12"/>
          <p:cNvSpPr txBox="1"/>
          <p:nvPr/>
        </p:nvSpPr>
        <p:spPr>
          <a:xfrm>
            <a:off x="2754338" y="1120940"/>
            <a:ext cx="1933904" cy="830997"/>
          </a:xfrm>
          <a:prstGeom prst="rect">
            <a:avLst/>
          </a:prstGeom>
          <a:noFill/>
        </p:spPr>
        <p:txBody>
          <a:bodyPr wrap="square">
            <a:spAutoFit/>
          </a:bodyPr>
          <a:lstStyle/>
          <a:p>
            <a:r>
              <a:rPr lang="en-US" altLang="zh-CN" sz="2400" dirty="0">
                <a:gradFill flip="none" rotWithShape="1">
                  <a:gsLst>
                    <a:gs pos="35000">
                      <a:srgbClr val="F9633E"/>
                    </a:gs>
                    <a:gs pos="100000">
                      <a:srgbClr val="FFE081"/>
                    </a:gs>
                  </a:gsLst>
                  <a:lin ang="8100000" scaled="1"/>
                  <a:tileRect/>
                </a:gradFill>
                <a:latin typeface="微软雅黑" panose="020B0503020204020204" pitchFamily="34" charset="-122"/>
                <a:ea typeface="微软雅黑" panose="020B0503020204020204" pitchFamily="34" charset="-122"/>
              </a:rPr>
              <a:t>2023-2024</a:t>
            </a:r>
            <a:endParaRPr lang="en-US" altLang="zh-CN" sz="2400" dirty="0">
              <a:gradFill flip="none" rotWithShape="1">
                <a:gsLst>
                  <a:gs pos="35000">
                    <a:srgbClr val="F9633E"/>
                  </a:gs>
                  <a:gs pos="100000">
                    <a:srgbClr val="FFE081"/>
                  </a:gs>
                </a:gsLst>
                <a:lin ang="8100000" scaled="1"/>
                <a:tileRect/>
              </a:gradFill>
              <a:latin typeface="微软雅黑" panose="020B0503020204020204" pitchFamily="34" charset="-122"/>
              <a:ea typeface="微软雅黑" panose="020B0503020204020204" pitchFamily="34" charset="-122"/>
            </a:endParaRPr>
          </a:p>
          <a:p>
            <a:r>
              <a:rPr lang="zh-CN" altLang="en-US" sz="2400" dirty="0">
                <a:gradFill flip="none" rotWithShape="1">
                  <a:gsLst>
                    <a:gs pos="35000">
                      <a:srgbClr val="F9633E"/>
                    </a:gs>
                    <a:gs pos="100000">
                      <a:srgbClr val="FFE081"/>
                    </a:gs>
                  </a:gsLst>
                  <a:lin ang="8100000" scaled="1"/>
                  <a:tileRect/>
                </a:gradFill>
                <a:latin typeface="微软雅黑" panose="020B0503020204020204" pitchFamily="34" charset="-122"/>
                <a:ea typeface="微软雅黑" panose="020B0503020204020204" pitchFamily="34" charset="-122"/>
              </a:rPr>
              <a:t>第一学期</a:t>
            </a:r>
            <a:endParaRPr lang="zh-CN" altLang="en-US" sz="2400" dirty="0">
              <a:gradFill flip="none" rotWithShape="1">
                <a:gsLst>
                  <a:gs pos="35000">
                    <a:srgbClr val="F9633E"/>
                  </a:gs>
                  <a:gs pos="100000">
                    <a:srgbClr val="FFE081"/>
                  </a:gs>
                </a:gsLst>
                <a:lin ang="8100000" scaled="1"/>
                <a:tileRect/>
              </a:gradFill>
              <a:latin typeface="微软雅黑" panose="020B0503020204020204" pitchFamily="34" charset="-122"/>
              <a:ea typeface="微软雅黑" panose="020B0503020204020204" pitchFamily="34" charset="-122"/>
            </a:endParaRPr>
          </a:p>
        </p:txBody>
      </p:sp>
      <p:cxnSp>
        <p:nvCxnSpPr>
          <p:cNvPr id="17" name="直接连接符 16"/>
          <p:cNvCxnSpPr/>
          <p:nvPr/>
        </p:nvCxnSpPr>
        <p:spPr>
          <a:xfrm>
            <a:off x="4277708" y="1778511"/>
            <a:ext cx="2511973" cy="0"/>
          </a:xfrm>
          <a:prstGeom prst="line">
            <a:avLst/>
          </a:prstGeom>
          <a:ln w="1270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24" name="图片 23" descr="图片包含 站, 黑暗, 男人, 大&#10;&#10;描述已自动生成"/>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a:xfrm flipH="1">
            <a:off x="7352311" y="741799"/>
            <a:ext cx="1928648" cy="1928648"/>
          </a:xfrm>
          <a:prstGeom prst="rect">
            <a:avLst/>
          </a:prstGeom>
          <a:effectLst>
            <a:outerShdw blurRad="50800" dist="38100" dir="8100000" algn="tr" rotWithShape="0">
              <a:schemeClr val="bg1">
                <a:alpha val="40000"/>
              </a:schemeClr>
            </a:outerShdw>
          </a:effectLst>
        </p:spPr>
      </p:pic>
      <p:cxnSp>
        <p:nvCxnSpPr>
          <p:cNvPr id="25" name="直接连接符 24"/>
          <p:cNvCxnSpPr/>
          <p:nvPr/>
        </p:nvCxnSpPr>
        <p:spPr>
          <a:xfrm>
            <a:off x="8996855" y="551791"/>
            <a:ext cx="2785240" cy="0"/>
          </a:xfrm>
          <a:prstGeom prst="line">
            <a:avLst/>
          </a:prstGeom>
          <a:ln w="193675" cap="rnd">
            <a:gradFill flip="none" rotWithShape="1">
              <a:gsLst>
                <a:gs pos="0">
                  <a:srgbClr val="F9633E">
                    <a:lumMod val="100000"/>
                    <a:alpha val="0"/>
                  </a:srgbClr>
                </a:gs>
                <a:gs pos="100000">
                  <a:srgbClr val="FFE081">
                    <a:alpha val="8000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800">
        <p:push dir="u"/>
      </p:transition>
    </mc:Choice>
    <mc:Fallback>
      <p:transition spd="slow">
        <p:push dir="u"/>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9503" y="371700"/>
            <a:ext cx="11513287" cy="1090480"/>
            <a:chOff x="439503" y="371700"/>
            <a:chExt cx="11513287" cy="1090480"/>
          </a:xfrm>
        </p:grpSpPr>
        <p:grpSp>
          <p:nvGrpSpPr>
            <p:cNvPr id="13" name="组合 12"/>
            <p:cNvGrpSpPr/>
            <p:nvPr/>
          </p:nvGrpSpPr>
          <p:grpSpPr>
            <a:xfrm>
              <a:off x="439503" y="406425"/>
              <a:ext cx="6648120" cy="700511"/>
              <a:chOff x="4884181" y="1367124"/>
              <a:chExt cx="6648120" cy="700511"/>
            </a:xfrm>
          </p:grpSpPr>
          <p:grpSp>
            <p:nvGrpSpPr>
              <p:cNvPr id="12" name="组合 11"/>
              <p:cNvGrpSpPr/>
              <p:nvPr/>
            </p:nvGrpSpPr>
            <p:grpSpPr>
              <a:xfrm>
                <a:off x="4884181" y="1367124"/>
                <a:ext cx="788278" cy="700511"/>
                <a:chOff x="4884181" y="1367124"/>
                <a:chExt cx="788278" cy="700511"/>
              </a:xfrm>
            </p:grpSpPr>
            <p:sp>
              <p:nvSpPr>
                <p:cNvPr id="10" name="任意多边形: 形状 9"/>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01</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概述</a:t>
                </a:r>
                <a:endPar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endParaRPr>
              </a:p>
            </p:txBody>
          </p:sp>
        </p:grpSp>
        <p:cxnSp>
          <p:nvCxnSpPr>
            <p:cNvPr id="14" name="直接连接符 13"/>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1" r="9089"/>
            <a:stretch>
              <a:fillRect/>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p:cNvGrpSpPr/>
          <p:nvPr/>
        </p:nvGrpSpPr>
        <p:grpSpPr>
          <a:xfrm>
            <a:off x="1038628" y="1255154"/>
            <a:ext cx="2572790" cy="544010"/>
            <a:chOff x="1037996" y="1888516"/>
            <a:chExt cx="10113480" cy="544010"/>
          </a:xfrm>
        </p:grpSpPr>
        <p:sp>
          <p:nvSpPr>
            <p:cNvPr id="5" name="矩形: 圆角 4"/>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模块的设计理念</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4" name="文本框 3"/>
          <p:cNvSpPr txBox="1"/>
          <p:nvPr/>
        </p:nvSpPr>
        <p:spPr>
          <a:xfrm>
            <a:off x="1039260" y="1957122"/>
            <a:ext cx="10685894" cy="4198393"/>
          </a:xfrm>
          <a:prstGeom prst="rect">
            <a:avLst/>
          </a:prstGeom>
          <a:noFill/>
        </p:spPr>
        <p:txBody>
          <a:bodyPr wrap="square" rtlCol="0">
            <a:spAutoFit/>
          </a:bodyPr>
          <a:lstStyle/>
          <a:p>
            <a:pPr marL="342900" indent="-342900">
              <a:lnSpc>
                <a:spcPct val="150000"/>
              </a:lnSpc>
              <a:buAutoNum type="arabicPeriod"/>
            </a:pPr>
            <a:r>
              <a:rPr lang="zh-CN" altLang="en-US" dirty="0">
                <a:latin typeface="微软雅黑" panose="020B0503020204020204" pitchFamily="34" charset="-122"/>
                <a:ea typeface="微软雅黑" panose="020B0503020204020204" pitchFamily="34" charset="-122"/>
              </a:rPr>
              <a:t>本次实验最终结果是面向对象的；</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dirty="0">
                <a:latin typeface="微软雅黑" panose="020B0503020204020204" pitchFamily="34" charset="-122"/>
                <a:ea typeface="微软雅黑" panose="020B0503020204020204" pitchFamily="34" charset="-122"/>
              </a:rPr>
              <a:t>本次实验的指导思想是：自顶向下，逐步细化；</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dirty="0">
                <a:latin typeface="微软雅黑" panose="020B0503020204020204" pitchFamily="34" charset="-122"/>
                <a:ea typeface="微软雅黑" panose="020B0503020204020204" pitchFamily="34" charset="-122"/>
              </a:rPr>
              <a:t>本次实验的设计方法是：动词</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名词法，抽象法；</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dirty="0">
                <a:latin typeface="微软雅黑" panose="020B0503020204020204" pitchFamily="34" charset="-122"/>
                <a:ea typeface="微软雅黑" panose="020B0503020204020204" pitchFamily="34" charset="-122"/>
              </a:rPr>
              <a:t>本次实验课堂演示身份验证模块，课后作业是授权模块。</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dirty="0">
                <a:latin typeface="微软雅黑" panose="020B0503020204020204" pitchFamily="34" charset="-122"/>
                <a:ea typeface="微软雅黑" panose="020B0503020204020204" pitchFamily="34" charset="-122"/>
              </a:rPr>
              <a:t>本次实验需要提交的内容物：</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源代码，文件夹中包含有可执行的源代码，抽查</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结果截图，文件夹中包含最后的运行截图，必查</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设计文档，一个包含有授权模块设计的</a:t>
            </a:r>
            <a:r>
              <a:rPr lang="en-US" altLang="zh-CN" dirty="0">
                <a:latin typeface="微软雅黑" panose="020B0503020204020204" pitchFamily="34" charset="-122"/>
                <a:ea typeface="微软雅黑" panose="020B0503020204020204" pitchFamily="34" charset="-122"/>
              </a:rPr>
              <a:t>Word</a:t>
            </a:r>
            <a:r>
              <a:rPr lang="zh-CN" altLang="en-US" dirty="0">
                <a:latin typeface="微软雅黑" panose="020B0503020204020204" pitchFamily="34" charset="-122"/>
                <a:ea typeface="微软雅黑" panose="020B0503020204020204" pitchFamily="34" charset="-122"/>
              </a:rPr>
              <a:t>文档，必查</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问题，一个包含有想要教师团队解答的问题的</a:t>
            </a:r>
            <a:r>
              <a:rPr lang="en-US" altLang="zh-CN" dirty="0">
                <a:latin typeface="微软雅黑" panose="020B0503020204020204" pitchFamily="34" charset="-122"/>
                <a:ea typeface="微软雅黑" panose="020B0503020204020204" pitchFamily="34" charset="-122"/>
              </a:rPr>
              <a:t>Word</a:t>
            </a:r>
            <a:r>
              <a:rPr lang="zh-CN" altLang="en-US" dirty="0">
                <a:latin typeface="微软雅黑" panose="020B0503020204020204" pitchFamily="34" charset="-122"/>
                <a:ea typeface="微软雅黑" panose="020B0503020204020204" pitchFamily="34" charset="-122"/>
              </a:rPr>
              <a:t>文档，请在文档中包含邮箱和姓名，可选</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      - </a:t>
            </a:r>
            <a:r>
              <a:rPr lang="zh-CN" altLang="en-US" dirty="0">
                <a:latin typeface="微软雅黑" panose="020B0503020204020204" pitchFamily="34" charset="-122"/>
                <a:ea typeface="微软雅黑" panose="020B0503020204020204" pitchFamily="34" charset="-122"/>
              </a:rPr>
              <a:t>其它，同学们认为应该附加在作业中的其它内容，可选</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800">
        <p:push dir="u"/>
      </p:transition>
    </mc:Choice>
    <mc:Fallback>
      <p:transition spd="slow">
        <p:push dir="u"/>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0"/>
            <a:ext cx="12192000" cy="6858000"/>
            <a:chOff x="-26063" y="280281"/>
            <a:chExt cx="12192000" cy="6858000"/>
          </a:xfrm>
        </p:grpSpPr>
        <p:pic>
          <p:nvPicPr>
            <p:cNvPr id="3" name="图片 2" descr="桌子上有许多窗户&#10;&#10;描述已自动生成"/>
            <p:cNvPicPr>
              <a:picLocks noChangeAspect="1"/>
            </p:cNvPicPr>
            <p:nvPr/>
          </p:nvPicPr>
          <p:blipFill rotWithShape="1">
            <a:blip r:embed="rId1">
              <a:extLst>
                <a:ext uri="{28A0092B-C50C-407E-A947-70E740481C1C}">
                  <a14:useLocalDpi xmlns:a14="http://schemas.microsoft.com/office/drawing/2010/main" val="0"/>
                </a:ext>
              </a:extLst>
            </a:blip>
            <a:srcRect l="183" r="183"/>
            <a:stretch>
              <a:fillRect/>
            </a:stretch>
          </p:blipFill>
          <p:spPr>
            <a:xfrm>
              <a:off x="-26063" y="280281"/>
              <a:ext cx="12192000" cy="6858000"/>
            </a:xfrm>
            <a:prstGeom prst="rect">
              <a:avLst/>
            </a:prstGeom>
          </p:spPr>
        </p:pic>
        <p:sp>
          <p:nvSpPr>
            <p:cNvPr id="6" name="矩形 5"/>
            <p:cNvSpPr/>
            <p:nvPr/>
          </p:nvSpPr>
          <p:spPr>
            <a:xfrm>
              <a:off x="-26063" y="280281"/>
              <a:ext cx="12192000" cy="6858000"/>
            </a:xfrm>
            <a:prstGeom prst="rect">
              <a:avLst/>
            </a:prstGeom>
            <a:gradFill flip="none" rotWithShape="1">
              <a:gsLst>
                <a:gs pos="44000">
                  <a:srgbClr val="FEFBED"/>
                </a:gs>
                <a:gs pos="100000">
                  <a:srgbClr val="FEFBED">
                    <a:alpha val="0"/>
                  </a:srgb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5" name="文本框 4"/>
          <p:cNvSpPr txBox="1"/>
          <p:nvPr/>
        </p:nvSpPr>
        <p:spPr>
          <a:xfrm>
            <a:off x="1048307" y="2223271"/>
            <a:ext cx="10095386" cy="1107996"/>
          </a:xfrm>
          <a:prstGeom prst="rect">
            <a:avLst/>
          </a:prstGeom>
          <a:noFill/>
        </p:spPr>
        <p:txBody>
          <a:bodyPr wrap="square" rtlCol="0">
            <a:spAutoFit/>
          </a:bodyPr>
          <a:lstStyle/>
          <a:p>
            <a:pPr algn="ctr"/>
            <a:r>
              <a:rPr lang="zh-CN" altLang="en-US" sz="6600" dirty="0">
                <a:solidFill>
                  <a:schemeClr val="tx1">
                    <a:lumMod val="85000"/>
                    <a:lumOff val="15000"/>
                  </a:schemeClr>
                </a:solidFill>
                <a:effectLst>
                  <a:outerShdw blurRad="50800" dist="25400" dir="5400000" algn="t" rotWithShape="0">
                    <a:srgbClr val="F9633E">
                      <a:alpha val="40000"/>
                    </a:srgbClr>
                  </a:outerShdw>
                </a:effectLst>
                <a:latin typeface="微软雅黑" panose="020B0503020204020204" pitchFamily="34" charset="-122"/>
                <a:ea typeface="微软雅黑" panose="020B0503020204020204" pitchFamily="34" charset="-122"/>
              </a:rPr>
              <a:t>身份验证模块的设计</a:t>
            </a:r>
            <a:endParaRPr lang="zh-CN" altLang="en-US" sz="6600" dirty="0">
              <a:solidFill>
                <a:schemeClr val="tx1">
                  <a:lumMod val="85000"/>
                  <a:lumOff val="15000"/>
                </a:schemeClr>
              </a:solidFill>
              <a:effectLst>
                <a:outerShdw blurRad="50800" dist="25400" dir="5400000" algn="t" rotWithShape="0">
                  <a:srgbClr val="F9633E">
                    <a:alpha val="40000"/>
                  </a:srgbClr>
                </a:outerShdw>
              </a:effectLst>
              <a:latin typeface="微软雅黑" panose="020B0503020204020204" pitchFamily="34" charset="-122"/>
              <a:ea typeface="微软雅黑" panose="020B0503020204020204" pitchFamily="34" charset="-122"/>
            </a:endParaRPr>
          </a:p>
        </p:txBody>
      </p:sp>
      <p:grpSp>
        <p:nvGrpSpPr>
          <p:cNvPr id="11" name="组合 10"/>
          <p:cNvGrpSpPr/>
          <p:nvPr/>
        </p:nvGrpSpPr>
        <p:grpSpPr>
          <a:xfrm>
            <a:off x="3900866" y="893386"/>
            <a:ext cx="4390268" cy="1323439"/>
            <a:chOff x="3850907" y="893386"/>
            <a:chExt cx="4390268" cy="1323439"/>
          </a:xfrm>
        </p:grpSpPr>
        <p:sp>
          <p:nvSpPr>
            <p:cNvPr id="7" name="文本框 6"/>
            <p:cNvSpPr txBox="1"/>
            <p:nvPr/>
          </p:nvSpPr>
          <p:spPr>
            <a:xfrm>
              <a:off x="5079089" y="893386"/>
              <a:ext cx="1933904" cy="1323439"/>
            </a:xfrm>
            <a:prstGeom prst="rect">
              <a:avLst/>
            </a:prstGeom>
            <a:noFill/>
          </p:spPr>
          <p:txBody>
            <a:bodyPr wrap="square">
              <a:spAutoFit/>
            </a:bodyPr>
            <a:lstStyle/>
            <a:p>
              <a:pPr algn="ctr"/>
              <a:r>
                <a:rPr lang="en-US" altLang="zh-CN" sz="8000" b="1" dirty="0">
                  <a:gradFill flip="none" rotWithShape="1">
                    <a:gsLst>
                      <a:gs pos="35000">
                        <a:srgbClr val="F9633E"/>
                      </a:gs>
                      <a:gs pos="100000">
                        <a:srgbClr val="FFE081"/>
                      </a:gs>
                    </a:gsLst>
                    <a:lin ang="8100000" scaled="1"/>
                    <a:tileRect/>
                  </a:gradFill>
                  <a:effectLst>
                    <a:outerShdw blurRad="50800" dist="50800" dir="5400000" algn="ctr" rotWithShape="0">
                      <a:srgbClr val="FFE081"/>
                    </a:outerShdw>
                  </a:effectLst>
                  <a:latin typeface="微软雅黑" panose="020B0503020204020204" pitchFamily="34" charset="-122"/>
                  <a:ea typeface="微软雅黑" panose="020B0503020204020204" pitchFamily="34" charset="-122"/>
                </a:rPr>
                <a:t>02</a:t>
              </a:r>
              <a:endParaRPr lang="zh-CN" altLang="en-US" sz="8000" b="1" dirty="0">
                <a:gradFill flip="none" rotWithShape="1">
                  <a:gsLst>
                    <a:gs pos="35000">
                      <a:srgbClr val="F9633E"/>
                    </a:gs>
                    <a:gs pos="100000">
                      <a:srgbClr val="FFE081"/>
                    </a:gs>
                  </a:gsLst>
                  <a:lin ang="8100000" scaled="1"/>
                  <a:tileRect/>
                </a:gradFill>
                <a:effectLst>
                  <a:outerShdw blurRad="50800" dist="50800" dir="5400000" algn="ctr" rotWithShape="0">
                    <a:srgbClr val="FFE081"/>
                  </a:outerShdw>
                </a:effectLst>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6963034" y="1555105"/>
              <a:ext cx="1278141" cy="0"/>
            </a:xfrm>
            <a:prstGeom prst="line">
              <a:avLst/>
            </a:prstGeom>
            <a:ln w="1270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3850907" y="1555105"/>
              <a:ext cx="1278141" cy="0"/>
            </a:xfrm>
            <a:prstGeom prst="line">
              <a:avLst/>
            </a:prstGeom>
            <a:ln w="1270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grpSp>
      <p:sp>
        <p:nvSpPr>
          <p:cNvPr id="12" name="文本框 11"/>
          <p:cNvSpPr txBox="1"/>
          <p:nvPr/>
        </p:nvSpPr>
        <p:spPr>
          <a:xfrm>
            <a:off x="2965049" y="3437680"/>
            <a:ext cx="6261902" cy="309508"/>
          </a:xfrm>
          <a:prstGeom prst="rect">
            <a:avLst/>
          </a:prstGeom>
          <a:noFill/>
        </p:spPr>
        <p:txBody>
          <a:bodyPr wrap="square" rtlCol="0">
            <a:spAutoFit/>
          </a:bodyPr>
          <a:lstStyle/>
          <a:p>
            <a:pPr algn="ctr">
              <a:lnSpc>
                <a:spcPct val="150000"/>
              </a:lnSpc>
            </a:pPr>
            <a:r>
              <a:rPr lang="zh-CN" altLang="en-US" sz="1050" dirty="0">
                <a:solidFill>
                  <a:srgbClr val="F9633E"/>
                </a:solidFill>
                <a:latin typeface="微软雅黑" panose="020B0503020204020204" pitchFamily="34" charset="-122"/>
                <a:ea typeface="微软雅黑" panose="020B0503020204020204" pitchFamily="34" charset="-122"/>
              </a:rPr>
              <a:t>自顶向下，逐步细化</a:t>
            </a:r>
            <a:endParaRPr lang="en-US" altLang="zh-CN" sz="1050" dirty="0">
              <a:solidFill>
                <a:srgbClr val="F9633E"/>
              </a:solidFill>
              <a:latin typeface="微软雅黑" panose="020B0503020204020204" pitchFamily="34" charset="-122"/>
              <a:ea typeface="微软雅黑" panose="020B0503020204020204" pitchFamily="34" charset="-122"/>
            </a:endParaRPr>
          </a:p>
        </p:txBody>
      </p:sp>
      <p:pic>
        <p:nvPicPr>
          <p:cNvPr id="13" name="图片 12" descr="图片包含 站, 黑暗, 男人, 大&#10;&#10;描述已自动生成"/>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093601" y="893386"/>
            <a:ext cx="1143561" cy="1143561"/>
          </a:xfrm>
          <a:prstGeom prst="rect">
            <a:avLst/>
          </a:prstGeom>
          <a:effectLst>
            <a:outerShdw blurRad="50800" dist="38100" dir="8100000" algn="tr" rotWithShape="0">
              <a:srgbClr val="FFE081">
                <a:alpha val="40000"/>
              </a:srgbClr>
            </a:outerShdw>
          </a:effectLst>
        </p:spPr>
      </p:pic>
    </p:spTree>
  </p:cSld>
  <p:clrMapOvr>
    <a:masterClrMapping/>
  </p:clrMapOvr>
  <mc:AlternateContent xmlns:mc="http://schemas.openxmlformats.org/markup-compatibility/2006">
    <mc:Choice xmlns:p14="http://schemas.microsoft.com/office/powerpoint/2010/main" Requires="p14">
      <p:transition spd="slow" p14:dur="800">
        <p:push dir="u"/>
      </p:transition>
    </mc:Choice>
    <mc:Fallback>
      <p:transition spd="slow">
        <p:push dir="u"/>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9503" y="371700"/>
            <a:ext cx="11513287" cy="1090480"/>
            <a:chOff x="439503" y="371700"/>
            <a:chExt cx="11513287" cy="1090480"/>
          </a:xfrm>
        </p:grpSpPr>
        <p:grpSp>
          <p:nvGrpSpPr>
            <p:cNvPr id="13" name="组合 12"/>
            <p:cNvGrpSpPr/>
            <p:nvPr/>
          </p:nvGrpSpPr>
          <p:grpSpPr>
            <a:xfrm>
              <a:off x="439503" y="406425"/>
              <a:ext cx="6648120" cy="700511"/>
              <a:chOff x="4884181" y="1367124"/>
              <a:chExt cx="6648120" cy="700511"/>
            </a:xfrm>
          </p:grpSpPr>
          <p:grpSp>
            <p:nvGrpSpPr>
              <p:cNvPr id="12" name="组合 11"/>
              <p:cNvGrpSpPr/>
              <p:nvPr/>
            </p:nvGrpSpPr>
            <p:grpSpPr>
              <a:xfrm>
                <a:off x="4884181" y="1367124"/>
                <a:ext cx="788278" cy="700511"/>
                <a:chOff x="4884181" y="1367124"/>
                <a:chExt cx="788278" cy="700511"/>
              </a:xfrm>
            </p:grpSpPr>
            <p:sp>
              <p:nvSpPr>
                <p:cNvPr id="10" name="任意多边形: 形状 9"/>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身份验证模块设计</a:t>
                </a:r>
                <a:endPar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endParaRPr>
              </a:p>
            </p:txBody>
          </p:sp>
        </p:grpSp>
        <p:cxnSp>
          <p:nvCxnSpPr>
            <p:cNvPr id="14" name="直接连接符 13"/>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1" r="9089"/>
            <a:stretch>
              <a:fillRect/>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p:cNvGrpSpPr/>
          <p:nvPr/>
        </p:nvGrpSpPr>
        <p:grpSpPr>
          <a:xfrm>
            <a:off x="516695" y="1234759"/>
            <a:ext cx="2572790" cy="544010"/>
            <a:chOff x="1037996" y="1888516"/>
            <a:chExt cx="10113480" cy="544010"/>
          </a:xfrm>
        </p:grpSpPr>
        <p:sp>
          <p:nvSpPr>
            <p:cNvPr id="5" name="矩形: 圆角 4"/>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分析需求</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4" name="文本框 3"/>
          <p:cNvSpPr txBox="1"/>
          <p:nvPr/>
        </p:nvSpPr>
        <p:spPr>
          <a:xfrm>
            <a:off x="496858" y="1947382"/>
            <a:ext cx="11228295" cy="1289905"/>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身份验证（</a:t>
            </a:r>
            <a:r>
              <a:rPr lang="en-US" altLang="zh-CN" dirty="0">
                <a:latin typeface="微软雅黑" panose="020B0503020204020204" pitchFamily="34" charset="-122"/>
                <a:ea typeface="微软雅黑" panose="020B0503020204020204" pitchFamily="34" charset="-122"/>
              </a:rPr>
              <a:t>Authentication</a:t>
            </a:r>
            <a:r>
              <a:rPr lang="zh-CN" altLang="en-US" dirty="0">
                <a:latin typeface="微软雅黑" panose="020B0503020204020204" pitchFamily="34" charset="-122"/>
                <a:ea typeface="微软雅黑" panose="020B0503020204020204" pitchFamily="34" charset="-122"/>
              </a:rPr>
              <a:t>）包含有两个主要过程：获取身份（即登录，</a:t>
            </a:r>
            <a:r>
              <a:rPr lang="en-US" altLang="zh-CN" dirty="0" err="1">
                <a:latin typeface="微软雅黑" panose="020B0503020204020204" pitchFamily="34" charset="-122"/>
                <a:ea typeface="微软雅黑" panose="020B0503020204020204" pitchFamily="34" charset="-122"/>
              </a:rPr>
              <a:t>SignIn</a:t>
            </a:r>
            <a:r>
              <a:rPr lang="zh-CN" altLang="en-US" dirty="0">
                <a:latin typeface="微软雅黑" panose="020B0503020204020204" pitchFamily="34" charset="-122"/>
                <a:ea typeface="微软雅黑" panose="020B0503020204020204" pitchFamily="34" charset="-122"/>
              </a:rPr>
              <a:t>），身份验证（</a:t>
            </a:r>
            <a:r>
              <a:rPr lang="en-US" altLang="zh-CN" dirty="0">
                <a:latin typeface="微软雅黑" panose="020B0503020204020204" pitchFamily="34" charset="-122"/>
                <a:ea typeface="微软雅黑" panose="020B0503020204020204" pitchFamily="34" charset="-122"/>
              </a:rPr>
              <a:t>Authenticate</a:t>
            </a:r>
            <a:r>
              <a:rPr lang="zh-CN" altLang="en-US" dirty="0">
                <a:latin typeface="微软雅黑" panose="020B0503020204020204" pitchFamily="34" charset="-122"/>
                <a:ea typeface="微软雅黑" panose="020B0503020204020204" pitchFamily="34" charset="-122"/>
              </a:rPr>
              <a:t>）在经过仔细分析之后，还可以得到第三个主要过程：注销（</a:t>
            </a:r>
            <a:r>
              <a:rPr lang="en-US" altLang="zh-CN" dirty="0" err="1">
                <a:latin typeface="微软雅黑" panose="020B0503020204020204" pitchFamily="34" charset="-122"/>
                <a:ea typeface="微软雅黑" panose="020B0503020204020204" pitchFamily="34" charset="-122"/>
              </a:rPr>
              <a:t>SignOut</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整理上述内容，可以得到这三个过程的输入和输出：</a:t>
            </a:r>
            <a:endParaRPr lang="zh-CN" altLang="en-US" dirty="0">
              <a:latin typeface="微软雅黑" panose="020B0503020204020204" pitchFamily="34" charset="-122"/>
              <a:ea typeface="微软雅黑" panose="020B0503020204020204" pitchFamily="34" charset="-122"/>
            </a:endParaRPr>
          </a:p>
        </p:txBody>
      </p:sp>
      <p:sp>
        <p:nvSpPr>
          <p:cNvPr id="2" name="文本框 1"/>
          <p:cNvSpPr txBox="1"/>
          <p:nvPr/>
        </p:nvSpPr>
        <p:spPr>
          <a:xfrm>
            <a:off x="496858" y="3447455"/>
            <a:ext cx="2262158" cy="923330"/>
          </a:xfrm>
          <a:prstGeom prst="rect">
            <a:avLst/>
          </a:prstGeom>
          <a:noFill/>
        </p:spPr>
        <p:txBody>
          <a:bodyPr wrap="none" rtlCol="0">
            <a:spAutoFit/>
          </a:bodyPr>
          <a:lstStyle/>
          <a:p>
            <a:r>
              <a:rPr lang="zh-CN" altLang="en-US" dirty="0"/>
              <a:t>登录过程：</a:t>
            </a:r>
            <a:endParaRPr lang="en-US" altLang="zh-CN" dirty="0"/>
          </a:p>
          <a:p>
            <a:r>
              <a:rPr lang="zh-CN" altLang="en-US" dirty="0"/>
              <a:t>输入：用户名，口令</a:t>
            </a:r>
            <a:endParaRPr lang="en-US" altLang="zh-CN" dirty="0"/>
          </a:p>
          <a:p>
            <a:r>
              <a:rPr lang="zh-CN" altLang="en-US" dirty="0"/>
              <a:t>输出：证书</a:t>
            </a:r>
            <a:r>
              <a:rPr lang="en-US" altLang="zh-CN" dirty="0"/>
              <a:t>/</a:t>
            </a:r>
            <a:r>
              <a:rPr lang="zh-CN" altLang="en-US" dirty="0"/>
              <a:t>凭据</a:t>
            </a:r>
            <a:endParaRPr lang="zh-CN" altLang="en-US" dirty="0"/>
          </a:p>
        </p:txBody>
      </p:sp>
      <p:sp>
        <p:nvSpPr>
          <p:cNvPr id="3" name="文本框 2"/>
          <p:cNvSpPr txBox="1"/>
          <p:nvPr/>
        </p:nvSpPr>
        <p:spPr>
          <a:xfrm>
            <a:off x="3391615" y="3447455"/>
            <a:ext cx="2271085" cy="923330"/>
          </a:xfrm>
          <a:prstGeom prst="rect">
            <a:avLst/>
          </a:prstGeom>
          <a:noFill/>
        </p:spPr>
        <p:txBody>
          <a:bodyPr wrap="square" rtlCol="0">
            <a:spAutoFit/>
          </a:bodyPr>
          <a:lstStyle/>
          <a:p>
            <a:r>
              <a:rPr lang="zh-CN" altLang="en-US" dirty="0"/>
              <a:t>身份验证过程：</a:t>
            </a:r>
            <a:endParaRPr lang="en-US" altLang="zh-CN" dirty="0"/>
          </a:p>
          <a:p>
            <a:r>
              <a:rPr lang="zh-CN" altLang="en-US" dirty="0"/>
              <a:t>输入：证书</a:t>
            </a:r>
            <a:r>
              <a:rPr lang="en-US" altLang="zh-CN" dirty="0"/>
              <a:t>/</a:t>
            </a:r>
            <a:r>
              <a:rPr lang="zh-CN" altLang="en-US" dirty="0"/>
              <a:t>凭据</a:t>
            </a:r>
            <a:endParaRPr lang="en-US" altLang="zh-CN" dirty="0"/>
          </a:p>
          <a:p>
            <a:r>
              <a:rPr lang="zh-CN" altLang="en-US" dirty="0"/>
              <a:t>输出：身份验证结果</a:t>
            </a:r>
            <a:endParaRPr lang="zh-CN" altLang="en-US" dirty="0"/>
          </a:p>
        </p:txBody>
      </p:sp>
      <p:sp>
        <p:nvSpPr>
          <p:cNvPr id="8" name="文本框 7"/>
          <p:cNvSpPr txBox="1"/>
          <p:nvPr/>
        </p:nvSpPr>
        <p:spPr>
          <a:xfrm>
            <a:off x="6295300" y="3447455"/>
            <a:ext cx="1890261" cy="923330"/>
          </a:xfrm>
          <a:prstGeom prst="rect">
            <a:avLst/>
          </a:prstGeom>
          <a:noFill/>
        </p:spPr>
        <p:txBody>
          <a:bodyPr wrap="none" rtlCol="0">
            <a:spAutoFit/>
          </a:bodyPr>
          <a:lstStyle/>
          <a:p>
            <a:r>
              <a:rPr lang="zh-CN" altLang="en-US" dirty="0"/>
              <a:t>注销：</a:t>
            </a:r>
            <a:endParaRPr lang="en-US" altLang="zh-CN" dirty="0"/>
          </a:p>
          <a:p>
            <a:r>
              <a:rPr lang="zh-CN" altLang="en-US" dirty="0"/>
              <a:t>输入：证书</a:t>
            </a:r>
            <a:r>
              <a:rPr lang="en-US" altLang="zh-CN" dirty="0"/>
              <a:t>/</a:t>
            </a:r>
            <a:r>
              <a:rPr lang="zh-CN" altLang="en-US" dirty="0"/>
              <a:t>凭据</a:t>
            </a:r>
            <a:endParaRPr lang="en-US" altLang="zh-CN" dirty="0"/>
          </a:p>
          <a:p>
            <a:r>
              <a:rPr lang="zh-CN" altLang="en-US" dirty="0"/>
              <a:t>输出：无</a:t>
            </a:r>
            <a:endParaRPr lang="zh-CN" altLang="en-US" dirty="0"/>
          </a:p>
        </p:txBody>
      </p:sp>
      <p:sp>
        <p:nvSpPr>
          <p:cNvPr id="15" name="文本框 14"/>
          <p:cNvSpPr txBox="1"/>
          <p:nvPr/>
        </p:nvSpPr>
        <p:spPr>
          <a:xfrm>
            <a:off x="516695" y="4580953"/>
            <a:ext cx="5262979" cy="1477328"/>
          </a:xfrm>
          <a:prstGeom prst="rect">
            <a:avLst/>
          </a:prstGeom>
          <a:noFill/>
        </p:spPr>
        <p:txBody>
          <a:bodyPr wrap="none" rtlCol="0">
            <a:spAutoFit/>
          </a:bodyPr>
          <a:lstStyle/>
          <a:p>
            <a:r>
              <a:rPr lang="zh-CN" altLang="en-US" dirty="0"/>
              <a:t>整理上述三个主要过程，得到以下名词和动词表：</a:t>
            </a:r>
            <a:endParaRPr lang="en-US" altLang="zh-CN" dirty="0"/>
          </a:p>
          <a:p>
            <a:endParaRPr lang="en-US" altLang="zh-CN" dirty="0"/>
          </a:p>
          <a:p>
            <a:r>
              <a:rPr lang="zh-CN" altLang="en-US" dirty="0"/>
              <a:t>名词：证书，凭据，用户名，口令，身份验证结果</a:t>
            </a:r>
            <a:endParaRPr lang="en-US" altLang="zh-CN" dirty="0"/>
          </a:p>
          <a:p>
            <a:endParaRPr lang="en-US" altLang="zh-CN" dirty="0"/>
          </a:p>
          <a:p>
            <a:r>
              <a:rPr lang="zh-CN" altLang="en-US" dirty="0"/>
              <a:t>动词：登录，身份验证，注销</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800">
        <p:push dir="u"/>
      </p:transition>
    </mc:Choice>
    <mc:Fallback>
      <p:transition spd="slow">
        <p:push dir="u"/>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9503" y="371700"/>
            <a:ext cx="11513287" cy="1090480"/>
            <a:chOff x="439503" y="371700"/>
            <a:chExt cx="11513287" cy="1090480"/>
          </a:xfrm>
        </p:grpSpPr>
        <p:grpSp>
          <p:nvGrpSpPr>
            <p:cNvPr id="13" name="组合 12"/>
            <p:cNvGrpSpPr/>
            <p:nvPr/>
          </p:nvGrpSpPr>
          <p:grpSpPr>
            <a:xfrm>
              <a:off x="439503" y="406425"/>
              <a:ext cx="6648120" cy="700511"/>
              <a:chOff x="4884181" y="1367124"/>
              <a:chExt cx="6648120" cy="700511"/>
            </a:xfrm>
          </p:grpSpPr>
          <p:grpSp>
            <p:nvGrpSpPr>
              <p:cNvPr id="12" name="组合 11"/>
              <p:cNvGrpSpPr/>
              <p:nvPr/>
            </p:nvGrpSpPr>
            <p:grpSpPr>
              <a:xfrm>
                <a:off x="4884181" y="1367124"/>
                <a:ext cx="788278" cy="700511"/>
                <a:chOff x="4884181" y="1367124"/>
                <a:chExt cx="788278" cy="700511"/>
              </a:xfrm>
            </p:grpSpPr>
            <p:sp>
              <p:nvSpPr>
                <p:cNvPr id="10" name="任意多边形: 形状 9"/>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身份验证模块设计</a:t>
                </a:r>
                <a:endPar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endParaRPr>
              </a:p>
            </p:txBody>
          </p:sp>
        </p:grpSp>
        <p:cxnSp>
          <p:nvCxnSpPr>
            <p:cNvPr id="14" name="直接连接符 13"/>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1" r="9089"/>
            <a:stretch>
              <a:fillRect/>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p:cNvGrpSpPr/>
          <p:nvPr/>
        </p:nvGrpSpPr>
        <p:grpSpPr>
          <a:xfrm>
            <a:off x="516695" y="1234759"/>
            <a:ext cx="2572790" cy="544010"/>
            <a:chOff x="1037996" y="1888516"/>
            <a:chExt cx="10113480" cy="544010"/>
          </a:xfrm>
        </p:grpSpPr>
        <p:sp>
          <p:nvSpPr>
            <p:cNvPr id="5" name="矩形: 圆角 4"/>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证书 </a:t>
              </a:r>
              <a:r>
                <a:rPr lang="en-US" altLang="zh-CN" sz="2000" dirty="0">
                  <a:solidFill>
                    <a:schemeClr val="bg1"/>
                  </a:solidFill>
                  <a:latin typeface="微软雅黑" panose="020B0503020204020204" pitchFamily="34" charset="-122"/>
                  <a:ea typeface="微软雅黑" panose="020B0503020204020204" pitchFamily="34" charset="-122"/>
                </a:rPr>
                <a:t>vs. </a:t>
              </a:r>
              <a:r>
                <a:rPr lang="zh-CN" altLang="en-US" sz="2000" dirty="0">
                  <a:solidFill>
                    <a:schemeClr val="bg1"/>
                  </a:solidFill>
                  <a:latin typeface="微软雅黑" panose="020B0503020204020204" pitchFamily="34" charset="-122"/>
                  <a:ea typeface="微软雅黑" panose="020B0503020204020204" pitchFamily="34" charset="-122"/>
                </a:rPr>
                <a:t>凭据</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4" name="文本框 3"/>
          <p:cNvSpPr txBox="1"/>
          <p:nvPr/>
        </p:nvSpPr>
        <p:spPr>
          <a:xfrm>
            <a:off x="496858" y="1947382"/>
            <a:ext cx="11228295" cy="458908"/>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登录过程的结果有两种，证书（</a:t>
            </a:r>
            <a:r>
              <a:rPr lang="en-US" altLang="zh-CN" dirty="0">
                <a:latin typeface="微软雅黑" panose="020B0503020204020204" pitchFamily="34" charset="-122"/>
                <a:ea typeface="微软雅黑" panose="020B0503020204020204" pitchFamily="34" charset="-122"/>
              </a:rPr>
              <a:t>Certification</a:t>
            </a:r>
            <a:r>
              <a:rPr lang="zh-CN" altLang="en-US" dirty="0">
                <a:latin typeface="微软雅黑" panose="020B0503020204020204" pitchFamily="34" charset="-122"/>
                <a:ea typeface="微软雅黑" panose="020B0503020204020204" pitchFamily="34" charset="-122"/>
              </a:rPr>
              <a:t>）和凭据（</a:t>
            </a:r>
            <a:r>
              <a:rPr lang="en-US" altLang="zh-CN" dirty="0">
                <a:latin typeface="微软雅黑" panose="020B0503020204020204" pitchFamily="34" charset="-122"/>
                <a:ea typeface="微软雅黑" panose="020B0503020204020204" pitchFamily="34" charset="-122"/>
              </a:rPr>
              <a:t>Credential</a:t>
            </a:r>
            <a:r>
              <a:rPr lang="zh-CN" altLang="en-US" dirty="0">
                <a:latin typeface="微软雅黑" panose="020B0503020204020204" pitchFamily="34" charset="-122"/>
                <a:ea typeface="微软雅黑" panose="020B0503020204020204" pitchFamily="34" charset="-122"/>
              </a:rPr>
              <a:t>）。两者的区别如下：</a:t>
            </a:r>
            <a:endParaRPr lang="zh-CN" altLang="en-US" dirty="0">
              <a:latin typeface="微软雅黑" panose="020B0503020204020204" pitchFamily="34" charset="-122"/>
              <a:ea typeface="微软雅黑" panose="020B0503020204020204" pitchFamily="34" charset="-122"/>
            </a:endParaRPr>
          </a:p>
        </p:txBody>
      </p:sp>
      <p:graphicFrame>
        <p:nvGraphicFramePr>
          <p:cNvPr id="16" name="表格 15"/>
          <p:cNvGraphicFramePr>
            <a:graphicFrameLocks noGrp="1"/>
          </p:cNvGraphicFramePr>
          <p:nvPr/>
        </p:nvGraphicFramePr>
        <p:xfrm>
          <a:off x="564975" y="2651426"/>
          <a:ext cx="10950750" cy="2225040"/>
        </p:xfrm>
        <a:graphic>
          <a:graphicData uri="http://schemas.openxmlformats.org/drawingml/2006/table">
            <a:tbl>
              <a:tblPr firstRow="1" bandRow="1">
                <a:tableStyleId>{21E4AEA4-8DFA-4A89-87EB-49C32662AFE0}</a:tableStyleId>
              </a:tblPr>
              <a:tblGrid>
                <a:gridCol w="1444800"/>
                <a:gridCol w="4562475"/>
                <a:gridCol w="4943475"/>
              </a:tblGrid>
              <a:tr h="370840">
                <a:tc>
                  <a:txBody>
                    <a:bodyPr/>
                    <a:lstStyle/>
                    <a:p>
                      <a:pPr algn="ctr"/>
                      <a:endParaRPr lang="zh-CN" altLang="en-US" dirty="0"/>
                    </a:p>
                  </a:txBody>
                  <a:tcPr/>
                </a:tc>
                <a:tc>
                  <a:txBody>
                    <a:bodyPr/>
                    <a:lstStyle/>
                    <a:p>
                      <a:pPr algn="ctr"/>
                      <a:r>
                        <a:rPr lang="zh-CN" altLang="en-US" dirty="0"/>
                        <a:t>证书（无状态服务）</a:t>
                      </a:r>
                      <a:endParaRPr lang="zh-CN" altLang="en-US" dirty="0"/>
                    </a:p>
                  </a:txBody>
                  <a:tcPr/>
                </a:tc>
                <a:tc>
                  <a:txBody>
                    <a:bodyPr/>
                    <a:lstStyle/>
                    <a:p>
                      <a:pPr algn="ctr"/>
                      <a:r>
                        <a:rPr lang="zh-CN" altLang="en-US" dirty="0"/>
                        <a:t>凭据（有状态服务）</a:t>
                      </a:r>
                      <a:endParaRPr lang="zh-CN" altLang="en-US" dirty="0"/>
                    </a:p>
                  </a:txBody>
                  <a:tcPr/>
                </a:tc>
              </a:tr>
              <a:tr h="370840">
                <a:tc>
                  <a:txBody>
                    <a:bodyPr/>
                    <a:lstStyle/>
                    <a:p>
                      <a:pPr algn="ctr"/>
                      <a:r>
                        <a:rPr lang="zh-CN" altLang="en-US" dirty="0"/>
                        <a:t>保存位置</a:t>
                      </a:r>
                      <a:endParaRPr lang="zh-CN" altLang="en-US" dirty="0"/>
                    </a:p>
                  </a:txBody>
                  <a:tcPr/>
                </a:tc>
                <a:tc>
                  <a:txBody>
                    <a:bodyPr/>
                    <a:lstStyle/>
                    <a:p>
                      <a:pPr algn="ctr"/>
                      <a:r>
                        <a:rPr lang="zh-CN" altLang="en-US" dirty="0"/>
                        <a:t>证书保存在客户端</a:t>
                      </a:r>
                      <a:endParaRPr lang="zh-CN" altLang="en-US" dirty="0"/>
                    </a:p>
                  </a:txBody>
                  <a:tcPr/>
                </a:tc>
                <a:tc>
                  <a:txBody>
                    <a:bodyPr/>
                    <a:lstStyle/>
                    <a:p>
                      <a:pPr algn="ctr"/>
                      <a:r>
                        <a:rPr lang="zh-CN" altLang="en-US" dirty="0"/>
                        <a:t>证书保存在服务器，凭据保存在客户端</a:t>
                      </a:r>
                      <a:endParaRPr lang="zh-CN" altLang="en-US" dirty="0"/>
                    </a:p>
                  </a:txBody>
                  <a:tcPr/>
                </a:tc>
              </a:tr>
              <a:tr h="370840">
                <a:tc>
                  <a:txBody>
                    <a:bodyPr/>
                    <a:lstStyle/>
                    <a:p>
                      <a:pPr algn="ctr"/>
                      <a:r>
                        <a:rPr lang="zh-CN" altLang="en-US" dirty="0"/>
                        <a:t>安全性</a:t>
                      </a:r>
                      <a:endParaRPr lang="zh-CN" altLang="en-US" dirty="0"/>
                    </a:p>
                  </a:txBody>
                  <a:tcPr/>
                </a:tc>
                <a:tc>
                  <a:txBody>
                    <a:bodyPr/>
                    <a:lstStyle/>
                    <a:p>
                      <a:pPr algn="ctr"/>
                      <a:r>
                        <a:rPr lang="zh-CN" altLang="en-US" dirty="0"/>
                        <a:t>低</a:t>
                      </a:r>
                      <a:endParaRPr lang="zh-CN" altLang="en-US" dirty="0"/>
                    </a:p>
                  </a:txBody>
                  <a:tcPr/>
                </a:tc>
                <a:tc>
                  <a:txBody>
                    <a:bodyPr/>
                    <a:lstStyle/>
                    <a:p>
                      <a:pPr algn="ctr"/>
                      <a:r>
                        <a:rPr lang="zh-CN" altLang="en-US" dirty="0"/>
                        <a:t>高</a:t>
                      </a:r>
                      <a:endParaRPr lang="zh-CN" altLang="en-US" dirty="0"/>
                    </a:p>
                  </a:txBody>
                  <a:tcPr/>
                </a:tc>
              </a:tr>
              <a:tr h="370840">
                <a:tc>
                  <a:txBody>
                    <a:bodyPr/>
                    <a:lstStyle/>
                    <a:p>
                      <a:pPr algn="ctr"/>
                      <a:r>
                        <a:rPr lang="zh-CN" altLang="en-US" dirty="0"/>
                        <a:t>可过期</a:t>
                      </a:r>
                      <a:endParaRPr lang="zh-CN" altLang="en-US" dirty="0"/>
                    </a:p>
                  </a:txBody>
                  <a:tcPr/>
                </a:tc>
                <a:tc>
                  <a:txBody>
                    <a:bodyPr/>
                    <a:lstStyle/>
                    <a:p>
                      <a:pPr algn="ctr"/>
                      <a:r>
                        <a:rPr lang="zh-CN" altLang="en-US" dirty="0"/>
                        <a:t>不能主动过期</a:t>
                      </a:r>
                      <a:endParaRPr lang="zh-CN" altLang="en-US" dirty="0"/>
                    </a:p>
                  </a:txBody>
                  <a:tcPr/>
                </a:tc>
                <a:tc>
                  <a:txBody>
                    <a:bodyPr/>
                    <a:lstStyle/>
                    <a:p>
                      <a:pPr algn="ctr"/>
                      <a:r>
                        <a:rPr lang="zh-CN" altLang="en-US" dirty="0"/>
                        <a:t>可以主动使证书过期</a:t>
                      </a:r>
                      <a:endParaRPr lang="zh-CN" altLang="en-US" dirty="0"/>
                    </a:p>
                  </a:txBody>
                  <a:tcPr/>
                </a:tc>
              </a:tr>
              <a:tr h="370840">
                <a:tc>
                  <a:txBody>
                    <a:bodyPr/>
                    <a:lstStyle/>
                    <a:p>
                      <a:pPr algn="ctr"/>
                      <a:r>
                        <a:rPr lang="zh-CN" altLang="en-US" dirty="0"/>
                        <a:t>延长时限</a:t>
                      </a:r>
                      <a:endParaRPr lang="zh-CN" altLang="en-US" dirty="0"/>
                    </a:p>
                  </a:txBody>
                  <a:tcPr/>
                </a:tc>
                <a:tc>
                  <a:txBody>
                    <a:bodyPr/>
                    <a:lstStyle/>
                    <a:p>
                      <a:pPr algn="ctr"/>
                      <a:r>
                        <a:rPr lang="zh-CN" altLang="en-US" dirty="0"/>
                        <a:t>重新签发证书</a:t>
                      </a:r>
                      <a:endParaRPr lang="zh-CN" altLang="en-US" dirty="0"/>
                    </a:p>
                  </a:txBody>
                  <a:tcPr/>
                </a:tc>
                <a:tc>
                  <a:txBody>
                    <a:bodyPr/>
                    <a:lstStyle/>
                    <a:p>
                      <a:pPr algn="ctr"/>
                      <a:r>
                        <a:rPr lang="zh-CN" altLang="en-US" dirty="0"/>
                        <a:t>直接延长证书时限</a:t>
                      </a:r>
                      <a:endParaRPr lang="zh-CN" altLang="en-US" dirty="0"/>
                    </a:p>
                  </a:txBody>
                  <a:tcPr/>
                </a:tc>
              </a:tr>
              <a:tr h="370840">
                <a:tc>
                  <a:txBody>
                    <a:bodyPr/>
                    <a:lstStyle/>
                    <a:p>
                      <a:pPr algn="ctr"/>
                      <a:r>
                        <a:rPr lang="zh-CN" altLang="en-US" dirty="0"/>
                        <a:t>服务器空间</a:t>
                      </a:r>
                      <a:endParaRPr lang="zh-CN" altLang="en-US" dirty="0"/>
                    </a:p>
                  </a:txBody>
                  <a:tcPr/>
                </a:tc>
                <a:tc>
                  <a:txBody>
                    <a:bodyPr/>
                    <a:lstStyle/>
                    <a:p>
                      <a:pPr algn="ctr"/>
                      <a:r>
                        <a:rPr lang="zh-CN" altLang="en-US" dirty="0"/>
                        <a:t>不占用服务器空间</a:t>
                      </a:r>
                      <a:endParaRPr lang="zh-CN" altLang="en-US" dirty="0"/>
                    </a:p>
                  </a:txBody>
                  <a:tcPr/>
                </a:tc>
                <a:tc>
                  <a:txBody>
                    <a:bodyPr/>
                    <a:lstStyle/>
                    <a:p>
                      <a:pPr algn="ctr"/>
                      <a:r>
                        <a:rPr lang="zh-CN" altLang="en-US" dirty="0"/>
                        <a:t>占用服务器空间</a:t>
                      </a:r>
                      <a:endParaRPr lang="zh-CN" altLang="en-US" dirty="0"/>
                    </a:p>
                  </a:txBody>
                  <a:tcPr/>
                </a:tc>
              </a:tr>
            </a:tbl>
          </a:graphicData>
        </a:graphic>
      </p:graphicFrame>
      <p:sp>
        <p:nvSpPr>
          <p:cNvPr id="17" name="文本框 16"/>
          <p:cNvSpPr txBox="1"/>
          <p:nvPr/>
        </p:nvSpPr>
        <p:spPr>
          <a:xfrm>
            <a:off x="439503" y="5092383"/>
            <a:ext cx="11228295" cy="874407"/>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如今主流的使用程序大部分使用“凭据”。证书通常使用在小型的，快速构建的，仅供少数可信实体使用的应用程序上。本次实验均以返回凭据设计。</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800">
        <p:push dir="u"/>
      </p:transition>
    </mc:Choice>
    <mc:Fallback>
      <p:transition spd="slow">
        <p:push dir="u"/>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9503" y="371700"/>
            <a:ext cx="11513287" cy="1090480"/>
            <a:chOff x="439503" y="371700"/>
            <a:chExt cx="11513287" cy="1090480"/>
          </a:xfrm>
        </p:grpSpPr>
        <p:grpSp>
          <p:nvGrpSpPr>
            <p:cNvPr id="13" name="组合 12"/>
            <p:cNvGrpSpPr/>
            <p:nvPr/>
          </p:nvGrpSpPr>
          <p:grpSpPr>
            <a:xfrm>
              <a:off x="439503" y="406425"/>
              <a:ext cx="6648120" cy="700511"/>
              <a:chOff x="4884181" y="1367124"/>
              <a:chExt cx="6648120" cy="700511"/>
            </a:xfrm>
          </p:grpSpPr>
          <p:grpSp>
            <p:nvGrpSpPr>
              <p:cNvPr id="12" name="组合 11"/>
              <p:cNvGrpSpPr/>
              <p:nvPr/>
            </p:nvGrpSpPr>
            <p:grpSpPr>
              <a:xfrm>
                <a:off x="4884181" y="1367124"/>
                <a:ext cx="788278" cy="700511"/>
                <a:chOff x="4884181" y="1367124"/>
                <a:chExt cx="788278" cy="700511"/>
              </a:xfrm>
            </p:grpSpPr>
            <p:sp>
              <p:nvSpPr>
                <p:cNvPr id="10" name="任意多边形: 形状 9"/>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身份验证模块设计</a:t>
                </a:r>
                <a:endPar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endParaRPr>
              </a:p>
            </p:txBody>
          </p:sp>
        </p:grpSp>
        <p:cxnSp>
          <p:nvCxnSpPr>
            <p:cNvPr id="14" name="直接连接符 13"/>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1" r="9089"/>
            <a:stretch>
              <a:fillRect/>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p:cNvGrpSpPr/>
          <p:nvPr/>
        </p:nvGrpSpPr>
        <p:grpSpPr>
          <a:xfrm>
            <a:off x="516695" y="1234759"/>
            <a:ext cx="2572790" cy="544010"/>
            <a:chOff x="1037996" y="1888516"/>
            <a:chExt cx="10113480" cy="544010"/>
          </a:xfrm>
        </p:grpSpPr>
        <p:sp>
          <p:nvSpPr>
            <p:cNvPr id="5" name="矩形: 圆角 4"/>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名词细化</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4" name="文本框 3"/>
          <p:cNvSpPr txBox="1"/>
          <p:nvPr/>
        </p:nvSpPr>
        <p:spPr>
          <a:xfrm>
            <a:off x="496858" y="1947382"/>
            <a:ext cx="11228295" cy="458908"/>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对之前整理的名词进行细化，尽可能的通过已知需求，将其细化为基本数据结构。</a:t>
            </a:r>
            <a:endParaRPr lang="zh-CN" altLang="en-US"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516695" y="2651426"/>
            <a:ext cx="11208458" cy="2585323"/>
          </a:xfrm>
          <a:prstGeom prst="rect">
            <a:avLst/>
          </a:prstGeom>
          <a:noFill/>
        </p:spPr>
        <p:txBody>
          <a:bodyPr wrap="square" rtlCol="0">
            <a:spAutoFit/>
          </a:bodyPr>
          <a:lstStyle/>
          <a:p>
            <a:r>
              <a:rPr lang="zh-CN" altLang="en-US" dirty="0"/>
              <a:t>证书：非已知需求</a:t>
            </a:r>
            <a:endParaRPr lang="en-US" altLang="zh-CN" dirty="0"/>
          </a:p>
          <a:p>
            <a:endParaRPr lang="en-US" altLang="zh-CN" dirty="0"/>
          </a:p>
          <a:p>
            <a:r>
              <a:rPr lang="zh-CN" altLang="en-US" dirty="0"/>
              <a:t>凭据：一个</a:t>
            </a:r>
            <a:r>
              <a:rPr lang="en-US" altLang="zh-CN" dirty="0"/>
              <a:t>8-16</a:t>
            </a:r>
            <a:r>
              <a:rPr lang="zh-CN" altLang="en-US" dirty="0"/>
              <a:t>位的随机字符串。该名词已经是基本数据结构 </a:t>
            </a:r>
            <a:r>
              <a:rPr lang="en-US" altLang="zh-CN" dirty="0"/>
              <a:t>string Credential</a:t>
            </a:r>
            <a:endParaRPr lang="en-US" altLang="zh-CN" dirty="0"/>
          </a:p>
          <a:p>
            <a:endParaRPr lang="en-US" altLang="zh-CN" dirty="0"/>
          </a:p>
          <a:p>
            <a:r>
              <a:rPr lang="zh-CN" altLang="en-US" dirty="0"/>
              <a:t>用户名：一个</a:t>
            </a:r>
            <a:r>
              <a:rPr lang="en-US" altLang="zh-CN" dirty="0"/>
              <a:t>8-16</a:t>
            </a:r>
            <a:r>
              <a:rPr lang="zh-CN" altLang="en-US" dirty="0"/>
              <a:t>位的，由用户输出的字符串。该名词是基本数据结构 </a:t>
            </a:r>
            <a:r>
              <a:rPr lang="en-US" altLang="zh-CN" dirty="0"/>
              <a:t>string </a:t>
            </a:r>
            <a:r>
              <a:rPr lang="en-US" altLang="zh-CN" dirty="0" err="1"/>
              <a:t>UserName</a:t>
            </a:r>
            <a:endParaRPr lang="en-US" altLang="zh-CN" dirty="0"/>
          </a:p>
          <a:p>
            <a:endParaRPr lang="en-US" altLang="zh-CN" dirty="0"/>
          </a:p>
          <a:p>
            <a:r>
              <a:rPr lang="zh-CN" altLang="en-US" dirty="0"/>
              <a:t>口令：一个</a:t>
            </a:r>
            <a:r>
              <a:rPr lang="en-US" altLang="zh-CN" dirty="0"/>
              <a:t>8-16</a:t>
            </a:r>
            <a:r>
              <a:rPr lang="zh-CN" altLang="en-US" dirty="0"/>
              <a:t>位的，由用户指定的字符串。该名词是基本数据结构 </a:t>
            </a:r>
            <a:r>
              <a:rPr lang="en-US" altLang="zh-CN" dirty="0"/>
              <a:t>string </a:t>
            </a:r>
            <a:r>
              <a:rPr lang="en-US" altLang="zh-CN" dirty="0" err="1"/>
              <a:t>UserPassword</a:t>
            </a:r>
            <a:endParaRPr lang="en-US" altLang="zh-CN" dirty="0"/>
          </a:p>
          <a:p>
            <a:endParaRPr lang="en-US" altLang="zh-CN" dirty="0"/>
          </a:p>
          <a:p>
            <a:r>
              <a:rPr lang="zh-CN" altLang="en-US" dirty="0"/>
              <a:t>身份验证结果：非已知需求</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slow" p14:dur="800">
        <p:push dir="u"/>
      </p:transition>
    </mc:Choice>
    <mc:Fallback>
      <p:transition spd="slow">
        <p:push dir="u"/>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9503" y="371700"/>
            <a:ext cx="11513287" cy="1090480"/>
            <a:chOff x="439503" y="371700"/>
            <a:chExt cx="11513287" cy="1090480"/>
          </a:xfrm>
        </p:grpSpPr>
        <p:grpSp>
          <p:nvGrpSpPr>
            <p:cNvPr id="13" name="组合 12"/>
            <p:cNvGrpSpPr/>
            <p:nvPr/>
          </p:nvGrpSpPr>
          <p:grpSpPr>
            <a:xfrm>
              <a:off x="439503" y="406425"/>
              <a:ext cx="6648120" cy="700511"/>
              <a:chOff x="4884181" y="1367124"/>
              <a:chExt cx="6648120" cy="700511"/>
            </a:xfrm>
          </p:grpSpPr>
          <p:grpSp>
            <p:nvGrpSpPr>
              <p:cNvPr id="12" name="组合 11"/>
              <p:cNvGrpSpPr/>
              <p:nvPr/>
            </p:nvGrpSpPr>
            <p:grpSpPr>
              <a:xfrm>
                <a:off x="4884181" y="1367124"/>
                <a:ext cx="788278" cy="700511"/>
                <a:chOff x="4884181" y="1367124"/>
                <a:chExt cx="788278" cy="700511"/>
              </a:xfrm>
            </p:grpSpPr>
            <p:sp>
              <p:nvSpPr>
                <p:cNvPr id="10" name="任意多边形: 形状 9"/>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身份验证模块设计</a:t>
                </a:r>
                <a:endPar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endParaRPr>
              </a:p>
            </p:txBody>
          </p:sp>
        </p:grpSp>
        <p:cxnSp>
          <p:nvCxnSpPr>
            <p:cNvPr id="14" name="直接连接符 13"/>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1" r="9089"/>
            <a:stretch>
              <a:fillRect/>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p:cNvGrpSpPr/>
          <p:nvPr/>
        </p:nvGrpSpPr>
        <p:grpSpPr>
          <a:xfrm>
            <a:off x="516695" y="1234759"/>
            <a:ext cx="2572790" cy="544010"/>
            <a:chOff x="1037996" y="1888516"/>
            <a:chExt cx="10113480" cy="544010"/>
          </a:xfrm>
        </p:grpSpPr>
        <p:sp>
          <p:nvSpPr>
            <p:cNvPr id="5" name="矩形: 圆角 4"/>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证书的基本结构</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4" name="文本框 3"/>
          <p:cNvSpPr txBox="1"/>
          <p:nvPr/>
        </p:nvSpPr>
        <p:spPr>
          <a:xfrm>
            <a:off x="496858" y="1899757"/>
            <a:ext cx="11228295" cy="458908"/>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登录证书（</a:t>
            </a:r>
            <a:r>
              <a:rPr lang="en-US" altLang="zh-CN" dirty="0">
                <a:latin typeface="微软雅黑" panose="020B0503020204020204" pitchFamily="34" charset="-122"/>
                <a:ea typeface="微软雅黑" panose="020B0503020204020204" pitchFamily="34" charset="-122"/>
              </a:rPr>
              <a:t>Certification</a:t>
            </a:r>
            <a:r>
              <a:rPr lang="zh-CN" altLang="en-US" dirty="0">
                <a:latin typeface="微软雅黑" panose="020B0503020204020204" pitchFamily="34" charset="-122"/>
                <a:ea typeface="微软雅黑" panose="020B0503020204020204" pitchFamily="34" charset="-122"/>
              </a:rPr>
              <a:t>）是由身份验证服务器颁发的，表明用户身份的凭证。现主流证书的基本结构是：</a:t>
            </a:r>
            <a:endParaRPr lang="zh-CN" altLang="en-US"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516695" y="2479653"/>
            <a:ext cx="11208458" cy="3970318"/>
          </a:xfrm>
          <a:prstGeom prst="rect">
            <a:avLst/>
          </a:prstGeom>
          <a:noFill/>
        </p:spPr>
        <p:txBody>
          <a:bodyPr wrap="square" rtlCol="0">
            <a:spAutoFit/>
          </a:bodyPr>
          <a:lstStyle/>
          <a:p>
            <a:r>
              <a:rPr lang="zh-CN" altLang="en-US" dirty="0"/>
              <a:t>颁发者（</a:t>
            </a:r>
            <a:r>
              <a:rPr lang="en-US" altLang="zh-CN" dirty="0"/>
              <a:t>Issuer</a:t>
            </a:r>
            <a:r>
              <a:rPr lang="zh-CN" altLang="en-US" dirty="0"/>
              <a:t>）：记录证书是由谁颁发的。这是基本数据结构 </a:t>
            </a:r>
            <a:r>
              <a:rPr lang="en-US" altLang="zh-CN" dirty="0"/>
              <a:t>string Issuer</a:t>
            </a:r>
            <a:r>
              <a:rPr lang="zh-CN" altLang="en-US" dirty="0"/>
              <a:t>。</a:t>
            </a:r>
            <a:endParaRPr lang="en-US" altLang="zh-CN" dirty="0"/>
          </a:p>
          <a:p>
            <a:endParaRPr lang="en-US" altLang="zh-CN" dirty="0"/>
          </a:p>
          <a:p>
            <a:r>
              <a:rPr lang="zh-CN" altLang="en-US" dirty="0"/>
              <a:t>颁发对象（</a:t>
            </a:r>
            <a:r>
              <a:rPr lang="en-US" altLang="zh-CN" dirty="0"/>
              <a:t>Subject</a:t>
            </a:r>
            <a:r>
              <a:rPr lang="zh-CN" altLang="en-US" dirty="0"/>
              <a:t>）：记录证书是颁发给哪个实体。一般而言，这里保存用户主体（</a:t>
            </a:r>
            <a:r>
              <a:rPr lang="en-US" altLang="zh-CN" dirty="0" err="1"/>
              <a:t>UserPrincipal</a:t>
            </a:r>
            <a:r>
              <a:rPr lang="zh-CN" altLang="en-US" dirty="0"/>
              <a:t>）。</a:t>
            </a:r>
            <a:endParaRPr lang="en-US" altLang="zh-CN" dirty="0"/>
          </a:p>
          <a:p>
            <a:endParaRPr lang="en-US" altLang="zh-CN" dirty="0"/>
          </a:p>
          <a:p>
            <a:r>
              <a:rPr lang="zh-CN" altLang="en-US" dirty="0"/>
              <a:t>有效期（</a:t>
            </a:r>
            <a:r>
              <a:rPr lang="en-US" altLang="zh-CN" dirty="0"/>
              <a:t>Validity</a:t>
            </a:r>
            <a:r>
              <a:rPr lang="zh-CN" altLang="en-US" dirty="0"/>
              <a:t>）：记录证书的生效时间。是由开始时间（</a:t>
            </a:r>
            <a:r>
              <a:rPr lang="en-US" altLang="zh-CN" dirty="0" err="1"/>
              <a:t>NotBefore</a:t>
            </a:r>
            <a:r>
              <a:rPr lang="zh-CN" altLang="en-US" dirty="0"/>
              <a:t>）和结束时间（</a:t>
            </a:r>
            <a:r>
              <a:rPr lang="en-US" altLang="zh-CN" dirty="0" err="1"/>
              <a:t>NotAfter</a:t>
            </a:r>
            <a:r>
              <a:rPr lang="zh-CN" altLang="en-US" dirty="0"/>
              <a:t>）两个时间类型</a:t>
            </a:r>
            <a:endParaRPr lang="en-US" altLang="zh-CN" dirty="0"/>
          </a:p>
          <a:p>
            <a:r>
              <a:rPr lang="en-US" altLang="zh-CN" dirty="0"/>
              <a:t>                                       </a:t>
            </a:r>
            <a:r>
              <a:rPr lang="zh-CN" altLang="en-US" dirty="0"/>
              <a:t>数据组成的复合结构。可以使用结构体表述，无需细化。</a:t>
            </a:r>
            <a:endParaRPr lang="en-US" altLang="zh-CN" dirty="0"/>
          </a:p>
          <a:p>
            <a:endParaRPr lang="en-US" altLang="zh-CN" dirty="0"/>
          </a:p>
          <a:p>
            <a:r>
              <a:rPr lang="zh-CN" altLang="en-US" dirty="0"/>
              <a:t>证书声明（</a:t>
            </a:r>
            <a:r>
              <a:rPr lang="en-US" altLang="zh-CN" dirty="0"/>
              <a:t>Claims</a:t>
            </a:r>
            <a:r>
              <a:rPr lang="zh-CN" altLang="en-US" dirty="0"/>
              <a:t>）：记录证书的其它信息。由一个键值对（</a:t>
            </a:r>
            <a:r>
              <a:rPr lang="en-US" altLang="zh-CN" dirty="0"/>
              <a:t>Dictionary&lt;string, string&gt;</a:t>
            </a:r>
            <a:r>
              <a:rPr lang="zh-CN" altLang="en-US" dirty="0"/>
              <a:t>），无需细化。</a:t>
            </a:r>
            <a:endParaRPr lang="en-US" altLang="zh-CN" dirty="0"/>
          </a:p>
          <a:p>
            <a:endParaRPr lang="en-US" altLang="zh-CN" dirty="0"/>
          </a:p>
          <a:p>
            <a:r>
              <a:rPr lang="zh-CN" altLang="en-US" dirty="0"/>
              <a:t>签名（</a:t>
            </a:r>
            <a:r>
              <a:rPr lang="en-US" altLang="zh-CN" dirty="0"/>
              <a:t>Signature</a:t>
            </a:r>
            <a:r>
              <a:rPr lang="zh-CN" altLang="en-US" dirty="0"/>
              <a:t>）：证书的防篡改签名，这是基本数据结构 </a:t>
            </a:r>
            <a:r>
              <a:rPr lang="en-US" altLang="zh-CN" dirty="0"/>
              <a:t>string Signature</a:t>
            </a:r>
            <a:r>
              <a:rPr lang="zh-CN" altLang="en-US" dirty="0"/>
              <a:t>。</a:t>
            </a:r>
            <a:endParaRPr lang="en-US" altLang="zh-CN" dirty="0"/>
          </a:p>
          <a:p>
            <a:endParaRPr lang="en-US" altLang="zh-CN" dirty="0"/>
          </a:p>
          <a:p>
            <a:r>
              <a:rPr lang="zh-CN" altLang="en-US" dirty="0"/>
              <a:t>签名算法（</a:t>
            </a:r>
            <a:r>
              <a:rPr lang="en-US" altLang="zh-CN" dirty="0"/>
              <a:t>Algorithm</a:t>
            </a:r>
            <a:r>
              <a:rPr lang="zh-CN" altLang="en-US" dirty="0"/>
              <a:t>）：这是生成证书签名使用的算法，在本例中默认为</a:t>
            </a:r>
            <a:r>
              <a:rPr lang="en-US" altLang="zh-CN" dirty="0"/>
              <a:t>SHA1</a:t>
            </a:r>
            <a:r>
              <a:rPr lang="zh-CN" altLang="en-US" dirty="0"/>
              <a:t>。所以无需此字段</a:t>
            </a:r>
            <a:endParaRPr lang="en-US" altLang="zh-CN" dirty="0"/>
          </a:p>
          <a:p>
            <a:endParaRPr lang="en-US" altLang="zh-CN" dirty="0"/>
          </a:p>
          <a:p>
            <a:r>
              <a:rPr lang="zh-CN" altLang="en-US" dirty="0"/>
              <a:t>版本（</a:t>
            </a:r>
            <a:r>
              <a:rPr lang="en-US" altLang="zh-CN" dirty="0"/>
              <a:t>Version</a:t>
            </a:r>
            <a:r>
              <a:rPr lang="zh-CN" altLang="en-US" dirty="0"/>
              <a:t>）：证书的版本号，本例中由于颁发者唯一，且有效时间短（不超过</a:t>
            </a:r>
            <a:r>
              <a:rPr lang="en-US" altLang="zh-CN" dirty="0"/>
              <a:t>24h</a:t>
            </a:r>
            <a:r>
              <a:rPr lang="zh-CN" altLang="en-US" dirty="0"/>
              <a:t>），所以无需此字段。</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slow" p14:dur="800">
        <p:push dir="u"/>
      </p:transition>
    </mc:Choice>
    <mc:Fallback>
      <p:transition spd="slow">
        <p:push dir="u"/>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9503" y="371700"/>
            <a:ext cx="11513287" cy="1090480"/>
            <a:chOff x="439503" y="371700"/>
            <a:chExt cx="11513287" cy="1090480"/>
          </a:xfrm>
        </p:grpSpPr>
        <p:grpSp>
          <p:nvGrpSpPr>
            <p:cNvPr id="13" name="组合 12"/>
            <p:cNvGrpSpPr/>
            <p:nvPr/>
          </p:nvGrpSpPr>
          <p:grpSpPr>
            <a:xfrm>
              <a:off x="439503" y="406425"/>
              <a:ext cx="6648120" cy="700511"/>
              <a:chOff x="4884181" y="1367124"/>
              <a:chExt cx="6648120" cy="700511"/>
            </a:xfrm>
          </p:grpSpPr>
          <p:grpSp>
            <p:nvGrpSpPr>
              <p:cNvPr id="12" name="组合 11"/>
              <p:cNvGrpSpPr/>
              <p:nvPr/>
            </p:nvGrpSpPr>
            <p:grpSpPr>
              <a:xfrm>
                <a:off x="4884181" y="1367124"/>
                <a:ext cx="788278" cy="700511"/>
                <a:chOff x="4884181" y="1367124"/>
                <a:chExt cx="788278" cy="700511"/>
              </a:xfrm>
            </p:grpSpPr>
            <p:sp>
              <p:nvSpPr>
                <p:cNvPr id="10" name="任意多边形: 形状 9"/>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身份验证模块设计</a:t>
                </a:r>
                <a:endPar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endParaRPr>
              </a:p>
            </p:txBody>
          </p:sp>
        </p:grpSp>
        <p:cxnSp>
          <p:nvCxnSpPr>
            <p:cNvPr id="14" name="直接连接符 13"/>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1" r="9089"/>
            <a:stretch>
              <a:fillRect/>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p:cNvGrpSpPr/>
          <p:nvPr/>
        </p:nvGrpSpPr>
        <p:grpSpPr>
          <a:xfrm>
            <a:off x="516695" y="1234759"/>
            <a:ext cx="2572790" cy="544010"/>
            <a:chOff x="1037996" y="1888516"/>
            <a:chExt cx="10113480" cy="544010"/>
          </a:xfrm>
        </p:grpSpPr>
        <p:sp>
          <p:nvSpPr>
            <p:cNvPr id="5" name="矩形: 圆角 4"/>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用户主体</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4" name="文本框 3"/>
          <p:cNvSpPr txBox="1"/>
          <p:nvPr/>
        </p:nvSpPr>
        <p:spPr>
          <a:xfrm>
            <a:off x="496858" y="1947382"/>
            <a:ext cx="11228295" cy="458908"/>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用户主体（</a:t>
            </a:r>
            <a:r>
              <a:rPr lang="en-US" altLang="zh-CN" dirty="0" err="1">
                <a:latin typeface="微软雅黑" panose="020B0503020204020204" pitchFamily="34" charset="-122"/>
                <a:ea typeface="微软雅黑" panose="020B0503020204020204" pitchFamily="34" charset="-122"/>
              </a:rPr>
              <a:t>UserPrincipal</a:t>
            </a:r>
            <a:r>
              <a:rPr lang="zh-CN" altLang="en-US" dirty="0">
                <a:latin typeface="微软雅黑" panose="020B0503020204020204" pitchFamily="34" charset="-122"/>
                <a:ea typeface="微软雅黑" panose="020B0503020204020204" pitchFamily="34" charset="-122"/>
              </a:rPr>
              <a:t>）指的是已经被验证身份的用户。在系统中，该对象是可信的。国内主流结构是：</a:t>
            </a:r>
            <a:endParaRPr lang="zh-CN" altLang="en-US"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516695" y="2651426"/>
            <a:ext cx="11208458" cy="1477328"/>
          </a:xfrm>
          <a:prstGeom prst="rect">
            <a:avLst/>
          </a:prstGeom>
          <a:noFill/>
        </p:spPr>
        <p:txBody>
          <a:bodyPr wrap="square" rtlCol="0">
            <a:spAutoFit/>
          </a:bodyPr>
          <a:lstStyle/>
          <a:p>
            <a:r>
              <a:rPr lang="zh-CN" altLang="en-US" dirty="0"/>
              <a:t>主体编号（</a:t>
            </a:r>
            <a:r>
              <a:rPr lang="en-US" altLang="zh-CN" dirty="0"/>
              <a:t>Serial/ID</a:t>
            </a:r>
            <a:r>
              <a:rPr lang="zh-CN" altLang="en-US" dirty="0"/>
              <a:t>）：用以查询主体的主键。可以是数字，字符串或者</a:t>
            </a:r>
            <a:r>
              <a:rPr lang="en-US" altLang="zh-CN" dirty="0" err="1"/>
              <a:t>Guid</a:t>
            </a:r>
            <a:r>
              <a:rPr lang="zh-CN" altLang="en-US" dirty="0"/>
              <a:t>等基本类型，无需细化</a:t>
            </a:r>
            <a:endParaRPr lang="en-US" altLang="zh-CN" dirty="0"/>
          </a:p>
          <a:p>
            <a:endParaRPr lang="en-US" altLang="zh-CN" dirty="0"/>
          </a:p>
          <a:p>
            <a:r>
              <a:rPr lang="zh-CN" altLang="en-US" dirty="0"/>
              <a:t>显示名称（</a:t>
            </a:r>
            <a:r>
              <a:rPr lang="en-US" altLang="zh-CN" dirty="0"/>
              <a:t>DisplayName</a:t>
            </a:r>
            <a:r>
              <a:rPr lang="zh-CN" altLang="en-US" dirty="0"/>
              <a:t>）：用以显示的字符串，可以是用户的昵称，也可以是真实姓名等，无需细化</a:t>
            </a:r>
            <a:endParaRPr lang="en-US" altLang="zh-CN" dirty="0"/>
          </a:p>
          <a:p>
            <a:endParaRPr lang="en-US" altLang="zh-CN" dirty="0"/>
          </a:p>
          <a:p>
            <a:r>
              <a:rPr lang="zh-CN" altLang="en-US" dirty="0"/>
              <a:t>头像（</a:t>
            </a:r>
            <a:r>
              <a:rPr lang="en-US" altLang="zh-CN" dirty="0"/>
              <a:t>Avatar</a:t>
            </a:r>
            <a:r>
              <a:rPr lang="zh-CN" altLang="en-US" dirty="0"/>
              <a:t>）：用户头像所对应的</a:t>
            </a:r>
            <a:r>
              <a:rPr lang="en-US" altLang="zh-CN" dirty="0"/>
              <a:t>URI</a:t>
            </a:r>
            <a:r>
              <a:rPr lang="zh-CN" altLang="en-US" dirty="0"/>
              <a:t>，一般使用字符串保存，无需细化</a:t>
            </a:r>
            <a:endParaRPr lang="en-US" altLang="zh-CN" dirty="0"/>
          </a:p>
        </p:txBody>
      </p:sp>
      <p:sp>
        <p:nvSpPr>
          <p:cNvPr id="2" name="文本框 1"/>
          <p:cNvSpPr txBox="1"/>
          <p:nvPr/>
        </p:nvSpPr>
        <p:spPr>
          <a:xfrm>
            <a:off x="564975" y="4373890"/>
            <a:ext cx="11160178" cy="1200329"/>
          </a:xfrm>
          <a:prstGeom prst="rect">
            <a:avLst/>
          </a:prstGeom>
          <a:noFill/>
        </p:spPr>
        <p:txBody>
          <a:bodyPr wrap="square" rtlCol="0">
            <a:spAutoFit/>
          </a:bodyPr>
          <a:lstStyle/>
          <a:p>
            <a:r>
              <a:rPr lang="zh-CN" altLang="en-US" dirty="0"/>
              <a:t>根据业务需要，应该在此类型中，添加其它必要的内容，比如在选课系统中，可能需要记录用户的学院信息，则可以在此处添加 学院（</a:t>
            </a:r>
            <a:r>
              <a:rPr lang="en-US" altLang="zh-CN" dirty="0"/>
              <a:t>Department</a:t>
            </a:r>
            <a:r>
              <a:rPr lang="zh-CN" altLang="en-US" dirty="0"/>
              <a:t>） 相关的内容，根据实际需要细化即可。</a:t>
            </a:r>
            <a:endParaRPr lang="en-US" altLang="zh-CN" dirty="0"/>
          </a:p>
          <a:p>
            <a:endParaRPr lang="en-US" altLang="zh-CN" dirty="0"/>
          </a:p>
          <a:p>
            <a:r>
              <a:rPr lang="zh-CN" altLang="en-US" dirty="0"/>
              <a:t>在本次实验中，仅需要上述三个字段，其中主体编号使用</a:t>
            </a:r>
            <a:r>
              <a:rPr lang="en-US" altLang="zh-CN" dirty="0" err="1"/>
              <a:t>Guid</a:t>
            </a:r>
            <a:r>
              <a:rPr lang="zh-CN" altLang="en-US" dirty="0"/>
              <a:t>类型。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800">
        <p:push dir="u"/>
      </p:transition>
    </mc:Choice>
    <mc:Fallback>
      <p:transition spd="slow">
        <p:push dir="u"/>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9503" y="371700"/>
            <a:ext cx="11513287" cy="1090480"/>
            <a:chOff x="439503" y="371700"/>
            <a:chExt cx="11513287" cy="1090480"/>
          </a:xfrm>
        </p:grpSpPr>
        <p:grpSp>
          <p:nvGrpSpPr>
            <p:cNvPr id="13" name="组合 12"/>
            <p:cNvGrpSpPr/>
            <p:nvPr/>
          </p:nvGrpSpPr>
          <p:grpSpPr>
            <a:xfrm>
              <a:off x="439503" y="406425"/>
              <a:ext cx="6648120" cy="700511"/>
              <a:chOff x="4884181" y="1367124"/>
              <a:chExt cx="6648120" cy="700511"/>
            </a:xfrm>
          </p:grpSpPr>
          <p:grpSp>
            <p:nvGrpSpPr>
              <p:cNvPr id="12" name="组合 11"/>
              <p:cNvGrpSpPr/>
              <p:nvPr/>
            </p:nvGrpSpPr>
            <p:grpSpPr>
              <a:xfrm>
                <a:off x="4884181" y="1367124"/>
                <a:ext cx="788278" cy="700511"/>
                <a:chOff x="4884181" y="1367124"/>
                <a:chExt cx="788278" cy="700511"/>
              </a:xfrm>
            </p:grpSpPr>
            <p:sp>
              <p:nvSpPr>
                <p:cNvPr id="10" name="任意多边形: 形状 9"/>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身份验证模块设计</a:t>
                </a:r>
                <a:endPar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endParaRPr>
              </a:p>
            </p:txBody>
          </p:sp>
        </p:grpSp>
        <p:cxnSp>
          <p:nvCxnSpPr>
            <p:cNvPr id="14" name="直接连接符 13"/>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1" r="9089"/>
            <a:stretch>
              <a:fillRect/>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p:cNvGrpSpPr/>
          <p:nvPr/>
        </p:nvGrpSpPr>
        <p:grpSpPr>
          <a:xfrm>
            <a:off x="516695" y="1234759"/>
            <a:ext cx="2572790" cy="544010"/>
            <a:chOff x="1037996" y="1888516"/>
            <a:chExt cx="10113480" cy="544010"/>
          </a:xfrm>
        </p:grpSpPr>
        <p:sp>
          <p:nvSpPr>
            <p:cNvPr id="5" name="矩形: 圆角 4"/>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名词细化</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4" name="文本框 3"/>
          <p:cNvSpPr txBox="1"/>
          <p:nvPr/>
        </p:nvSpPr>
        <p:spPr>
          <a:xfrm>
            <a:off x="496858" y="1947382"/>
            <a:ext cx="11228295" cy="458908"/>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对之前整理的名词进行细化，尽可能的通过已知需求，将其细化为基本数据结构。</a:t>
            </a:r>
            <a:endParaRPr lang="zh-CN" altLang="en-US"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516695" y="2651426"/>
            <a:ext cx="11208458" cy="369332"/>
          </a:xfrm>
          <a:prstGeom prst="rect">
            <a:avLst/>
          </a:prstGeom>
          <a:noFill/>
        </p:spPr>
        <p:txBody>
          <a:bodyPr wrap="square" rtlCol="0">
            <a:spAutoFit/>
          </a:bodyPr>
          <a:lstStyle/>
          <a:p>
            <a:r>
              <a:rPr lang="zh-CN" altLang="en-US" dirty="0"/>
              <a:t>证书：已经细化</a:t>
            </a:r>
            <a:endParaRPr lang="en-US" altLang="zh-CN" dirty="0"/>
          </a:p>
        </p:txBody>
      </p:sp>
      <p:pic>
        <p:nvPicPr>
          <p:cNvPr id="3" name="图片 2"/>
          <p:cNvPicPr>
            <a:picLocks noChangeAspect="1"/>
          </p:cNvPicPr>
          <p:nvPr/>
        </p:nvPicPr>
        <p:blipFill>
          <a:blip r:embed="rId2"/>
          <a:stretch>
            <a:fillRect/>
          </a:stretch>
        </p:blipFill>
        <p:spPr>
          <a:xfrm>
            <a:off x="2572158" y="2547265"/>
            <a:ext cx="6533333" cy="395238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push dir="u"/>
      </p:transition>
    </mc:Choice>
    <mc:Fallback>
      <p:transition spd="slow">
        <p:push dir="u"/>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9503" y="371700"/>
            <a:ext cx="11513287" cy="1090480"/>
            <a:chOff x="439503" y="371700"/>
            <a:chExt cx="11513287" cy="1090480"/>
          </a:xfrm>
        </p:grpSpPr>
        <p:grpSp>
          <p:nvGrpSpPr>
            <p:cNvPr id="13" name="组合 12"/>
            <p:cNvGrpSpPr/>
            <p:nvPr/>
          </p:nvGrpSpPr>
          <p:grpSpPr>
            <a:xfrm>
              <a:off x="439503" y="406425"/>
              <a:ext cx="6648120" cy="700511"/>
              <a:chOff x="4884181" y="1367124"/>
              <a:chExt cx="6648120" cy="700511"/>
            </a:xfrm>
          </p:grpSpPr>
          <p:grpSp>
            <p:nvGrpSpPr>
              <p:cNvPr id="12" name="组合 11"/>
              <p:cNvGrpSpPr/>
              <p:nvPr/>
            </p:nvGrpSpPr>
            <p:grpSpPr>
              <a:xfrm>
                <a:off x="4884181" y="1367124"/>
                <a:ext cx="788278" cy="700511"/>
                <a:chOff x="4884181" y="1367124"/>
                <a:chExt cx="788278" cy="700511"/>
              </a:xfrm>
            </p:grpSpPr>
            <p:sp>
              <p:nvSpPr>
                <p:cNvPr id="10" name="任意多边形: 形状 9"/>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身份验证模块设计</a:t>
                </a:r>
                <a:endPar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endParaRPr>
              </a:p>
            </p:txBody>
          </p:sp>
        </p:grpSp>
        <p:cxnSp>
          <p:nvCxnSpPr>
            <p:cNvPr id="14" name="直接连接符 13"/>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1" r="9089"/>
            <a:stretch>
              <a:fillRect/>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p:cNvGrpSpPr/>
          <p:nvPr/>
        </p:nvGrpSpPr>
        <p:grpSpPr>
          <a:xfrm>
            <a:off x="516695" y="1234759"/>
            <a:ext cx="2572790" cy="544010"/>
            <a:chOff x="1037996" y="1888516"/>
            <a:chExt cx="10113480" cy="544010"/>
          </a:xfrm>
        </p:grpSpPr>
        <p:sp>
          <p:nvSpPr>
            <p:cNvPr id="5" name="矩形: 圆角 4"/>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身份验证结构</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4" name="文本框 3"/>
          <p:cNvSpPr txBox="1"/>
          <p:nvPr/>
        </p:nvSpPr>
        <p:spPr>
          <a:xfrm>
            <a:off x="496858" y="1947382"/>
            <a:ext cx="11228295" cy="458908"/>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身份验证结果（</a:t>
            </a:r>
            <a:r>
              <a:rPr lang="en-US" altLang="zh-CN" dirty="0" err="1">
                <a:latin typeface="微软雅黑" panose="020B0503020204020204" pitchFamily="34" charset="-122"/>
                <a:ea typeface="微软雅黑" panose="020B0503020204020204" pitchFamily="34" charset="-122"/>
              </a:rPr>
              <a:t>AuthenticateResult</a:t>
            </a:r>
            <a:r>
              <a:rPr lang="zh-CN" altLang="en-US" dirty="0">
                <a:latin typeface="微软雅黑" panose="020B0503020204020204" pitchFamily="34" charset="-122"/>
                <a:ea typeface="微软雅黑" panose="020B0503020204020204" pitchFamily="34" charset="-122"/>
              </a:rPr>
              <a:t>）的主流结构是：</a:t>
            </a:r>
            <a:endParaRPr lang="zh-CN" altLang="en-US"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516695" y="2651426"/>
            <a:ext cx="11208458" cy="1477328"/>
          </a:xfrm>
          <a:prstGeom prst="rect">
            <a:avLst/>
          </a:prstGeom>
          <a:noFill/>
        </p:spPr>
        <p:txBody>
          <a:bodyPr wrap="square" rtlCol="0">
            <a:spAutoFit/>
          </a:bodyPr>
          <a:lstStyle/>
          <a:p>
            <a:r>
              <a:rPr lang="zh-CN" altLang="en-US" dirty="0"/>
              <a:t>验证是否成功（</a:t>
            </a:r>
            <a:r>
              <a:rPr lang="en-US" altLang="zh-CN" dirty="0"/>
              <a:t>Succeed</a:t>
            </a:r>
            <a:r>
              <a:rPr lang="zh-CN" altLang="en-US" dirty="0"/>
              <a:t>）：用以指示验证是否成功，是基本数据结构 </a:t>
            </a:r>
            <a:r>
              <a:rPr lang="en-US" altLang="zh-CN" dirty="0"/>
              <a:t>bool Succeed</a:t>
            </a:r>
            <a:endParaRPr lang="en-US" altLang="zh-CN" dirty="0"/>
          </a:p>
          <a:p>
            <a:endParaRPr lang="en-US" altLang="zh-CN" dirty="0"/>
          </a:p>
          <a:p>
            <a:r>
              <a:rPr lang="zh-CN" altLang="en-US" dirty="0"/>
              <a:t>用户主体（</a:t>
            </a:r>
            <a:r>
              <a:rPr lang="en-US" altLang="zh-CN" dirty="0" err="1"/>
              <a:t>UserPrincipal</a:t>
            </a:r>
            <a:r>
              <a:rPr lang="zh-CN" altLang="en-US" dirty="0"/>
              <a:t>）：用户验证的结果，成功时返回用户主体。失败时返回匿名主体。</a:t>
            </a:r>
            <a:endParaRPr lang="en-US" altLang="zh-CN" dirty="0"/>
          </a:p>
          <a:p>
            <a:endParaRPr lang="en-US" altLang="zh-CN" dirty="0"/>
          </a:p>
          <a:p>
            <a:r>
              <a:rPr lang="zh-CN" altLang="en-US" dirty="0"/>
              <a:t>凭据（</a:t>
            </a:r>
            <a:r>
              <a:rPr lang="en-US" altLang="zh-CN" dirty="0"/>
              <a:t>Credential</a:t>
            </a:r>
            <a:r>
              <a:rPr lang="zh-CN" altLang="en-US" dirty="0"/>
              <a:t>）：本次验证所使用的凭据，是基本数据结构 </a:t>
            </a:r>
            <a:r>
              <a:rPr lang="en-US" altLang="zh-CN" dirty="0"/>
              <a:t>string Credential</a:t>
            </a:r>
            <a:endParaRPr lang="en-US" altLang="zh-CN" dirty="0"/>
          </a:p>
        </p:txBody>
      </p:sp>
      <p:sp>
        <p:nvSpPr>
          <p:cNvPr id="2" name="文本框 1"/>
          <p:cNvSpPr txBox="1"/>
          <p:nvPr/>
        </p:nvSpPr>
        <p:spPr>
          <a:xfrm>
            <a:off x="564975" y="4297690"/>
            <a:ext cx="11160178" cy="646331"/>
          </a:xfrm>
          <a:prstGeom prst="rect">
            <a:avLst/>
          </a:prstGeom>
          <a:noFill/>
        </p:spPr>
        <p:txBody>
          <a:bodyPr wrap="square" rtlCol="0">
            <a:spAutoFit/>
          </a:bodyPr>
          <a:lstStyle/>
          <a:p>
            <a:r>
              <a:rPr lang="zh-CN" altLang="en-US" dirty="0"/>
              <a:t>此对象应当是不可更改的对象，一般在生成后不允许用户再次修改内容。同时，此类型应当可以隐式转换为</a:t>
            </a:r>
            <a:r>
              <a:rPr lang="en-US" altLang="zh-CN" dirty="0"/>
              <a:t>bool</a:t>
            </a:r>
            <a:r>
              <a:rPr lang="zh-CN" altLang="en-US" dirty="0"/>
              <a:t>类型，以保证用以条件判断。所以，此字段需要重载隐式转换运算符 </a:t>
            </a:r>
            <a:r>
              <a:rPr lang="en-US" altLang="zh-CN" dirty="0"/>
              <a:t>implicit </a:t>
            </a:r>
            <a:r>
              <a:rPr lang="zh-CN" altLang="en-US" dirty="0"/>
              <a:t>。</a:t>
            </a:r>
            <a:endParaRPr lang="zh-CN" altLang="en-US" dirty="0"/>
          </a:p>
        </p:txBody>
      </p:sp>
      <p:pic>
        <p:nvPicPr>
          <p:cNvPr id="8" name="图片 7"/>
          <p:cNvPicPr>
            <a:picLocks noChangeAspect="1"/>
          </p:cNvPicPr>
          <p:nvPr/>
        </p:nvPicPr>
        <p:blipFill>
          <a:blip r:embed="rId2"/>
          <a:stretch>
            <a:fillRect/>
          </a:stretch>
        </p:blipFill>
        <p:spPr>
          <a:xfrm>
            <a:off x="8961874" y="1303249"/>
            <a:ext cx="2561905" cy="164761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push dir="u"/>
      </p:transition>
    </mc:Choice>
    <mc:Fallback>
      <p:transition spd="slow">
        <p:push dir="u"/>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9503" y="371700"/>
            <a:ext cx="11513287" cy="1090480"/>
            <a:chOff x="439503" y="371700"/>
            <a:chExt cx="11513287" cy="1090480"/>
          </a:xfrm>
        </p:grpSpPr>
        <p:grpSp>
          <p:nvGrpSpPr>
            <p:cNvPr id="13" name="组合 12"/>
            <p:cNvGrpSpPr/>
            <p:nvPr/>
          </p:nvGrpSpPr>
          <p:grpSpPr>
            <a:xfrm>
              <a:off x="439503" y="406425"/>
              <a:ext cx="6648120" cy="700511"/>
              <a:chOff x="4884181" y="1367124"/>
              <a:chExt cx="6648120" cy="700511"/>
            </a:xfrm>
          </p:grpSpPr>
          <p:grpSp>
            <p:nvGrpSpPr>
              <p:cNvPr id="12" name="组合 11"/>
              <p:cNvGrpSpPr/>
              <p:nvPr/>
            </p:nvGrpSpPr>
            <p:grpSpPr>
              <a:xfrm>
                <a:off x="4884181" y="1367124"/>
                <a:ext cx="788278" cy="700511"/>
                <a:chOff x="4884181" y="1367124"/>
                <a:chExt cx="788278" cy="700511"/>
              </a:xfrm>
            </p:grpSpPr>
            <p:sp>
              <p:nvSpPr>
                <p:cNvPr id="10" name="任意多边形: 形状 9"/>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身份验证模块设计</a:t>
                </a:r>
                <a:endPar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endParaRPr>
              </a:p>
            </p:txBody>
          </p:sp>
        </p:grpSp>
        <p:cxnSp>
          <p:nvCxnSpPr>
            <p:cNvPr id="14" name="直接连接符 13"/>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1" r="9089"/>
            <a:stretch>
              <a:fillRect/>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p:cNvGrpSpPr/>
          <p:nvPr/>
        </p:nvGrpSpPr>
        <p:grpSpPr>
          <a:xfrm>
            <a:off x="516695" y="1234759"/>
            <a:ext cx="2572790" cy="544010"/>
            <a:chOff x="1037996" y="1888516"/>
            <a:chExt cx="10113480" cy="544010"/>
          </a:xfrm>
        </p:grpSpPr>
        <p:sp>
          <p:nvSpPr>
            <p:cNvPr id="5" name="矩形: 圆角 4"/>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分析需求</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4" name="文本框 3"/>
          <p:cNvSpPr txBox="1"/>
          <p:nvPr/>
        </p:nvSpPr>
        <p:spPr>
          <a:xfrm>
            <a:off x="496858" y="1947382"/>
            <a:ext cx="11228295" cy="458908"/>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通读需求，补齐隐藏在需求内中动词和名词。</a:t>
            </a:r>
            <a:endParaRPr lang="zh-CN" altLang="en-US" dirty="0">
              <a:latin typeface="微软雅黑" panose="020B0503020204020204" pitchFamily="34" charset="-122"/>
              <a:ea typeface="微软雅黑" panose="020B0503020204020204" pitchFamily="34" charset="-122"/>
            </a:endParaRPr>
          </a:p>
        </p:txBody>
      </p:sp>
      <p:sp>
        <p:nvSpPr>
          <p:cNvPr id="2" name="文本框 1"/>
          <p:cNvSpPr txBox="1"/>
          <p:nvPr/>
        </p:nvSpPr>
        <p:spPr>
          <a:xfrm>
            <a:off x="482568" y="2600165"/>
            <a:ext cx="2262158" cy="923330"/>
          </a:xfrm>
          <a:prstGeom prst="rect">
            <a:avLst/>
          </a:prstGeom>
          <a:noFill/>
        </p:spPr>
        <p:txBody>
          <a:bodyPr wrap="none" rtlCol="0">
            <a:spAutoFit/>
          </a:bodyPr>
          <a:lstStyle/>
          <a:p>
            <a:r>
              <a:rPr lang="zh-CN" altLang="en-US" dirty="0"/>
              <a:t>登录过程：</a:t>
            </a:r>
            <a:endParaRPr lang="en-US" altLang="zh-CN" dirty="0"/>
          </a:p>
          <a:p>
            <a:r>
              <a:rPr lang="zh-CN" altLang="en-US" dirty="0"/>
              <a:t>输入：用户名，口令</a:t>
            </a:r>
            <a:endParaRPr lang="en-US" altLang="zh-CN" dirty="0"/>
          </a:p>
          <a:p>
            <a:r>
              <a:rPr lang="zh-CN" altLang="en-US" dirty="0"/>
              <a:t>输出：证书</a:t>
            </a:r>
            <a:r>
              <a:rPr lang="en-US" altLang="zh-CN" dirty="0"/>
              <a:t>/</a:t>
            </a:r>
            <a:r>
              <a:rPr lang="zh-CN" altLang="en-US" dirty="0"/>
              <a:t>凭据</a:t>
            </a:r>
            <a:endParaRPr lang="zh-CN" altLang="en-US" dirty="0"/>
          </a:p>
        </p:txBody>
      </p:sp>
      <p:sp>
        <p:nvSpPr>
          <p:cNvPr id="3" name="文本框 2"/>
          <p:cNvSpPr txBox="1"/>
          <p:nvPr/>
        </p:nvSpPr>
        <p:spPr>
          <a:xfrm>
            <a:off x="3377325" y="2600165"/>
            <a:ext cx="2271085" cy="923330"/>
          </a:xfrm>
          <a:prstGeom prst="rect">
            <a:avLst/>
          </a:prstGeom>
          <a:noFill/>
        </p:spPr>
        <p:txBody>
          <a:bodyPr wrap="square" rtlCol="0">
            <a:spAutoFit/>
          </a:bodyPr>
          <a:lstStyle/>
          <a:p>
            <a:r>
              <a:rPr lang="zh-CN" altLang="en-US" dirty="0"/>
              <a:t>身份验证过程：</a:t>
            </a:r>
            <a:endParaRPr lang="en-US" altLang="zh-CN" dirty="0"/>
          </a:p>
          <a:p>
            <a:r>
              <a:rPr lang="zh-CN" altLang="en-US" dirty="0"/>
              <a:t>输入：证书</a:t>
            </a:r>
            <a:r>
              <a:rPr lang="en-US" altLang="zh-CN" dirty="0"/>
              <a:t>/</a:t>
            </a:r>
            <a:r>
              <a:rPr lang="zh-CN" altLang="en-US" dirty="0"/>
              <a:t>凭据</a:t>
            </a:r>
            <a:endParaRPr lang="en-US" altLang="zh-CN" dirty="0"/>
          </a:p>
          <a:p>
            <a:r>
              <a:rPr lang="zh-CN" altLang="en-US" dirty="0"/>
              <a:t>输出：身份验证结果</a:t>
            </a:r>
            <a:endParaRPr lang="zh-CN" altLang="en-US" dirty="0"/>
          </a:p>
        </p:txBody>
      </p:sp>
      <p:sp>
        <p:nvSpPr>
          <p:cNvPr id="8" name="文本框 7"/>
          <p:cNvSpPr txBox="1"/>
          <p:nvPr/>
        </p:nvSpPr>
        <p:spPr>
          <a:xfrm>
            <a:off x="6281010" y="2600165"/>
            <a:ext cx="1890261" cy="923330"/>
          </a:xfrm>
          <a:prstGeom prst="rect">
            <a:avLst/>
          </a:prstGeom>
          <a:noFill/>
        </p:spPr>
        <p:txBody>
          <a:bodyPr wrap="none" rtlCol="0">
            <a:spAutoFit/>
          </a:bodyPr>
          <a:lstStyle/>
          <a:p>
            <a:r>
              <a:rPr lang="zh-CN" altLang="en-US" dirty="0"/>
              <a:t>注销：</a:t>
            </a:r>
            <a:endParaRPr lang="en-US" altLang="zh-CN" dirty="0"/>
          </a:p>
          <a:p>
            <a:r>
              <a:rPr lang="zh-CN" altLang="en-US" dirty="0"/>
              <a:t>输入：证书</a:t>
            </a:r>
            <a:r>
              <a:rPr lang="en-US" altLang="zh-CN" dirty="0"/>
              <a:t>/</a:t>
            </a:r>
            <a:r>
              <a:rPr lang="zh-CN" altLang="en-US" dirty="0"/>
              <a:t>凭据</a:t>
            </a:r>
            <a:endParaRPr lang="en-US" altLang="zh-CN" dirty="0"/>
          </a:p>
          <a:p>
            <a:r>
              <a:rPr lang="zh-CN" altLang="en-US" dirty="0"/>
              <a:t>输出：无</a:t>
            </a:r>
            <a:endParaRPr lang="zh-CN" altLang="en-US" dirty="0"/>
          </a:p>
        </p:txBody>
      </p:sp>
      <p:sp>
        <p:nvSpPr>
          <p:cNvPr id="15" name="文本框 14"/>
          <p:cNvSpPr txBox="1"/>
          <p:nvPr/>
        </p:nvSpPr>
        <p:spPr>
          <a:xfrm>
            <a:off x="496858" y="3713047"/>
            <a:ext cx="7780367" cy="646331"/>
          </a:xfrm>
          <a:prstGeom prst="rect">
            <a:avLst/>
          </a:prstGeom>
          <a:noFill/>
        </p:spPr>
        <p:txBody>
          <a:bodyPr wrap="square" rtlCol="0">
            <a:spAutoFit/>
          </a:bodyPr>
          <a:lstStyle/>
          <a:p>
            <a:r>
              <a:rPr lang="zh-CN" altLang="en-US" dirty="0"/>
              <a:t>可以看到，以上三个过程需要在某一个对象中存在才合理。保存这些过程的对象即是“身份验证服务”</a:t>
            </a:r>
            <a:endParaRPr lang="zh-CN" altLang="en-US" dirty="0"/>
          </a:p>
        </p:txBody>
      </p:sp>
      <p:pic>
        <p:nvPicPr>
          <p:cNvPr id="22" name="图片 21"/>
          <p:cNvPicPr>
            <a:picLocks noChangeAspect="1"/>
          </p:cNvPicPr>
          <p:nvPr/>
        </p:nvPicPr>
        <p:blipFill>
          <a:blip r:embed="rId2"/>
          <a:stretch>
            <a:fillRect/>
          </a:stretch>
        </p:blipFill>
        <p:spPr>
          <a:xfrm>
            <a:off x="8663171" y="1778769"/>
            <a:ext cx="2942857" cy="402857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push dir="u"/>
      </p:transition>
    </mc:Choice>
    <mc:Fallback>
      <p:transition spd="slow">
        <p:push dir="u"/>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9503" y="371700"/>
            <a:ext cx="11513287" cy="1090480"/>
            <a:chOff x="439503" y="371700"/>
            <a:chExt cx="11513287" cy="1090480"/>
          </a:xfrm>
        </p:grpSpPr>
        <p:grpSp>
          <p:nvGrpSpPr>
            <p:cNvPr id="13" name="组合 12"/>
            <p:cNvGrpSpPr/>
            <p:nvPr/>
          </p:nvGrpSpPr>
          <p:grpSpPr>
            <a:xfrm>
              <a:off x="439503" y="406425"/>
              <a:ext cx="6648120" cy="700511"/>
              <a:chOff x="4884181" y="1367124"/>
              <a:chExt cx="6648120" cy="700511"/>
            </a:xfrm>
          </p:grpSpPr>
          <p:grpSp>
            <p:nvGrpSpPr>
              <p:cNvPr id="12" name="组合 11"/>
              <p:cNvGrpSpPr/>
              <p:nvPr/>
            </p:nvGrpSpPr>
            <p:grpSpPr>
              <a:xfrm>
                <a:off x="4884181" y="1367124"/>
                <a:ext cx="788278" cy="700511"/>
                <a:chOff x="4884181" y="1367124"/>
                <a:chExt cx="788278" cy="700511"/>
              </a:xfrm>
            </p:grpSpPr>
            <p:sp>
              <p:nvSpPr>
                <p:cNvPr id="10" name="任意多边形: 形状 9"/>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4884181" y="1367124"/>
                  <a:ext cx="788278" cy="584775"/>
                </a:xfrm>
                <a:prstGeom prst="rect">
                  <a:avLst/>
                </a:prstGeom>
                <a:noFill/>
              </p:spPr>
              <p:txBody>
                <a:bodyPr wrap="square" rtlCol="0">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序</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作业提交时间和地点</a:t>
                </a:r>
                <a:endPar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endParaRPr>
              </a:p>
            </p:txBody>
          </p:sp>
        </p:grpSp>
        <p:cxnSp>
          <p:nvCxnSpPr>
            <p:cNvPr id="14" name="直接连接符 13"/>
            <p:cNvCxnSpPr/>
            <p:nvPr/>
          </p:nvCxnSpPr>
          <p:spPr>
            <a:xfrm>
              <a:off x="5567422" y="860624"/>
              <a:ext cx="6157732"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1" r="9089"/>
            <a:stretch>
              <a:fillRect/>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3" name="组合 2"/>
          <p:cNvGrpSpPr/>
          <p:nvPr/>
        </p:nvGrpSpPr>
        <p:grpSpPr>
          <a:xfrm>
            <a:off x="834580" y="1604135"/>
            <a:ext cx="1136990" cy="544010"/>
            <a:chOff x="6454817" y="1794077"/>
            <a:chExt cx="2156749" cy="544010"/>
          </a:xfrm>
        </p:grpSpPr>
        <p:sp>
          <p:nvSpPr>
            <p:cNvPr id="5" name="矩形: 圆角 4"/>
            <p:cNvSpPr/>
            <p:nvPr/>
          </p:nvSpPr>
          <p:spPr>
            <a:xfrm>
              <a:off x="6454817" y="1794077"/>
              <a:ext cx="2156749"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800">
                <a:latin typeface="微软雅黑" panose="020B0503020204020204" pitchFamily="34" charset="-122"/>
                <a:ea typeface="微软雅黑" panose="020B0503020204020204" pitchFamily="34" charset="-122"/>
              </a:endParaRPr>
            </a:p>
          </p:txBody>
        </p:sp>
        <p:sp>
          <p:nvSpPr>
            <p:cNvPr id="6" name="文本框 5"/>
            <p:cNvSpPr txBox="1"/>
            <p:nvPr/>
          </p:nvSpPr>
          <p:spPr>
            <a:xfrm>
              <a:off x="6537768" y="1866027"/>
              <a:ext cx="199084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时间</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1971570" y="4593653"/>
            <a:ext cx="8248860" cy="1883786"/>
            <a:chOff x="1725692" y="4593653"/>
            <a:chExt cx="8248860" cy="1883786"/>
          </a:xfrm>
        </p:grpSpPr>
        <p:pic>
          <p:nvPicPr>
            <p:cNvPr id="28" name="图片 27" descr="绿色的植物&#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5692" y="4593653"/>
              <a:ext cx="2960235" cy="1883786"/>
            </a:xfrm>
            <a:prstGeom prst="rect">
              <a:avLst/>
            </a:prstGeom>
          </p:spPr>
        </p:pic>
        <p:pic>
          <p:nvPicPr>
            <p:cNvPr id="36" name="图片 35" descr="绿色的植物&#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014317" y="4593653"/>
              <a:ext cx="2960235" cy="1883786"/>
            </a:xfrm>
            <a:prstGeom prst="rect">
              <a:avLst/>
            </a:prstGeom>
          </p:spPr>
        </p:pic>
      </p:grpSp>
      <p:pic>
        <p:nvPicPr>
          <p:cNvPr id="39" name="图片 38" descr="图片包含 徽标&#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84831" y="4461817"/>
            <a:ext cx="2222339" cy="2222339"/>
          </a:xfrm>
          <a:prstGeom prst="rect">
            <a:avLst/>
          </a:prstGeom>
        </p:spPr>
      </p:pic>
      <p:sp>
        <p:nvSpPr>
          <p:cNvPr id="8" name="文本框 7"/>
          <p:cNvSpPr txBox="1"/>
          <p:nvPr/>
        </p:nvSpPr>
        <p:spPr>
          <a:xfrm>
            <a:off x="2253672" y="1706863"/>
            <a:ext cx="6096000" cy="369332"/>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2023</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26</a:t>
            </a:r>
            <a:r>
              <a:rPr lang="zh-CN" altLang="en-US" dirty="0">
                <a:latin typeface="微软雅黑" panose="020B0503020204020204" pitchFamily="34" charset="-122"/>
                <a:ea typeface="微软雅黑" panose="020B0503020204020204" pitchFamily="34" charset="-122"/>
              </a:rPr>
              <a:t>日截止</a:t>
            </a:r>
            <a:endParaRPr lang="zh-CN" altLang="en-US" dirty="0"/>
          </a:p>
        </p:txBody>
      </p:sp>
      <p:grpSp>
        <p:nvGrpSpPr>
          <p:cNvPr id="15" name="组合 14"/>
          <p:cNvGrpSpPr/>
          <p:nvPr/>
        </p:nvGrpSpPr>
        <p:grpSpPr>
          <a:xfrm>
            <a:off x="878310" y="2387073"/>
            <a:ext cx="1136990" cy="544010"/>
            <a:chOff x="6454817" y="1794077"/>
            <a:chExt cx="2156749" cy="544010"/>
          </a:xfrm>
        </p:grpSpPr>
        <p:sp>
          <p:nvSpPr>
            <p:cNvPr id="16" name="矩形: 圆角 15"/>
            <p:cNvSpPr/>
            <p:nvPr/>
          </p:nvSpPr>
          <p:spPr>
            <a:xfrm>
              <a:off x="6454817" y="1794077"/>
              <a:ext cx="2156749"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800">
                <a:latin typeface="微软雅黑" panose="020B0503020204020204" pitchFamily="34" charset="-122"/>
                <a:ea typeface="微软雅黑" panose="020B0503020204020204" pitchFamily="34" charset="-122"/>
              </a:endParaRPr>
            </a:p>
          </p:txBody>
        </p:sp>
        <p:sp>
          <p:nvSpPr>
            <p:cNvPr id="17" name="文本框 16"/>
            <p:cNvSpPr txBox="1"/>
            <p:nvPr/>
          </p:nvSpPr>
          <p:spPr>
            <a:xfrm>
              <a:off x="6537768" y="1866027"/>
              <a:ext cx="199084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地址</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20" name="文本框 19"/>
          <p:cNvSpPr txBox="1"/>
          <p:nvPr/>
        </p:nvSpPr>
        <p:spPr>
          <a:xfrm>
            <a:off x="2297402" y="2489801"/>
            <a:ext cx="6096000" cy="369332"/>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ftp://</a:t>
            </a:r>
            <a:endParaRPr lang="zh-CN" altLang="en-US" dirty="0"/>
          </a:p>
        </p:txBody>
      </p:sp>
      <p:grpSp>
        <p:nvGrpSpPr>
          <p:cNvPr id="25" name="组合 24"/>
          <p:cNvGrpSpPr/>
          <p:nvPr/>
        </p:nvGrpSpPr>
        <p:grpSpPr>
          <a:xfrm>
            <a:off x="878310" y="3165946"/>
            <a:ext cx="1136990" cy="544010"/>
            <a:chOff x="6454817" y="1794077"/>
            <a:chExt cx="2156749" cy="544010"/>
          </a:xfrm>
        </p:grpSpPr>
        <p:sp>
          <p:nvSpPr>
            <p:cNvPr id="26" name="矩形: 圆角 25"/>
            <p:cNvSpPr/>
            <p:nvPr/>
          </p:nvSpPr>
          <p:spPr>
            <a:xfrm>
              <a:off x="6454817" y="1794077"/>
              <a:ext cx="2156749"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800">
                <a:latin typeface="微软雅黑" panose="020B0503020204020204" pitchFamily="34" charset="-122"/>
                <a:ea typeface="微软雅黑" panose="020B0503020204020204" pitchFamily="34" charset="-122"/>
              </a:endParaRPr>
            </a:p>
          </p:txBody>
        </p:sp>
        <p:sp>
          <p:nvSpPr>
            <p:cNvPr id="27" name="文本框 26"/>
            <p:cNvSpPr txBox="1"/>
            <p:nvPr/>
          </p:nvSpPr>
          <p:spPr>
            <a:xfrm>
              <a:off x="6537768" y="1866027"/>
              <a:ext cx="199084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格式</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29" name="文本框 28"/>
          <p:cNvSpPr txBox="1"/>
          <p:nvPr/>
        </p:nvSpPr>
        <p:spPr>
          <a:xfrm>
            <a:off x="2297402" y="3268674"/>
            <a:ext cx="6096000"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实验</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学号后</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位</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姓名</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rar</a:t>
            </a:r>
            <a:r>
              <a:rPr lang="zh-CN" altLang="en-US" dirty="0">
                <a:latin typeface="微软雅黑" panose="020B0503020204020204" pitchFamily="34" charset="-122"/>
                <a:ea typeface="微软雅黑" panose="020B0503020204020204" pitchFamily="34" charset="-122"/>
              </a:rPr>
              <a:t>，内容物详见后文。</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800">
        <p:push dir="u"/>
      </p:transition>
    </mc:Choice>
    <mc:Fallback>
      <p:transition spd="slow">
        <p:push dir="u"/>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9503" y="371700"/>
            <a:ext cx="11513287" cy="1090480"/>
            <a:chOff x="439503" y="371700"/>
            <a:chExt cx="11513287" cy="1090480"/>
          </a:xfrm>
        </p:grpSpPr>
        <p:grpSp>
          <p:nvGrpSpPr>
            <p:cNvPr id="13" name="组合 12"/>
            <p:cNvGrpSpPr/>
            <p:nvPr/>
          </p:nvGrpSpPr>
          <p:grpSpPr>
            <a:xfrm>
              <a:off x="439503" y="406425"/>
              <a:ext cx="6648120" cy="700511"/>
              <a:chOff x="4884181" y="1367124"/>
              <a:chExt cx="6648120" cy="700511"/>
            </a:xfrm>
          </p:grpSpPr>
          <p:grpSp>
            <p:nvGrpSpPr>
              <p:cNvPr id="12" name="组合 11"/>
              <p:cNvGrpSpPr/>
              <p:nvPr/>
            </p:nvGrpSpPr>
            <p:grpSpPr>
              <a:xfrm>
                <a:off x="4884181" y="1367124"/>
                <a:ext cx="788278" cy="700511"/>
                <a:chOff x="4884181" y="1367124"/>
                <a:chExt cx="788278" cy="700511"/>
              </a:xfrm>
            </p:grpSpPr>
            <p:sp>
              <p:nvSpPr>
                <p:cNvPr id="10" name="任意多边形: 形状 9"/>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身份验证模块设计</a:t>
                </a:r>
                <a:endPar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endParaRPr>
              </a:p>
            </p:txBody>
          </p:sp>
        </p:grpSp>
        <p:cxnSp>
          <p:nvCxnSpPr>
            <p:cNvPr id="14" name="直接连接符 13"/>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1" r="9089"/>
            <a:stretch>
              <a:fillRect/>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p:cNvGrpSpPr/>
          <p:nvPr/>
        </p:nvGrpSpPr>
        <p:grpSpPr>
          <a:xfrm>
            <a:off x="516695" y="1234759"/>
            <a:ext cx="2572790" cy="544010"/>
            <a:chOff x="1037996" y="1888516"/>
            <a:chExt cx="10113480" cy="544010"/>
          </a:xfrm>
        </p:grpSpPr>
        <p:sp>
          <p:nvSpPr>
            <p:cNvPr id="5" name="矩形: 圆角 4"/>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动词细化</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4" name="文本框 3"/>
          <p:cNvSpPr txBox="1"/>
          <p:nvPr/>
        </p:nvSpPr>
        <p:spPr>
          <a:xfrm>
            <a:off x="496858" y="1947382"/>
            <a:ext cx="11228295" cy="458908"/>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分析每个动词的执行方式，尝试将其分解为选择，顺序和循环结构。</a:t>
            </a:r>
            <a:endParaRPr lang="zh-CN" altLang="en-US"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516695" y="2651426"/>
            <a:ext cx="11208458" cy="1477328"/>
          </a:xfrm>
          <a:prstGeom prst="rect">
            <a:avLst/>
          </a:prstGeom>
          <a:noFill/>
        </p:spPr>
        <p:txBody>
          <a:bodyPr wrap="square" rtlCol="0">
            <a:spAutoFit/>
          </a:bodyPr>
          <a:lstStyle/>
          <a:p>
            <a:r>
              <a:rPr lang="zh-CN" altLang="en-US" dirty="0"/>
              <a:t>登录：无法根据需求直接分解</a:t>
            </a:r>
            <a:endParaRPr lang="en-US" altLang="zh-CN" dirty="0"/>
          </a:p>
          <a:p>
            <a:endParaRPr lang="en-US" altLang="zh-CN" dirty="0"/>
          </a:p>
          <a:p>
            <a:r>
              <a:rPr lang="zh-CN" altLang="en-US" dirty="0"/>
              <a:t>身份验证：无法根据需求直接分解</a:t>
            </a:r>
            <a:endParaRPr lang="en-US" altLang="zh-CN" dirty="0"/>
          </a:p>
          <a:p>
            <a:endParaRPr lang="en-US" altLang="zh-CN" dirty="0"/>
          </a:p>
          <a:p>
            <a:r>
              <a:rPr lang="zh-CN" altLang="en-US" dirty="0"/>
              <a:t>注销：无法根据需求直接分解</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slow" p14:dur="800">
        <p:push dir="u"/>
      </p:transition>
    </mc:Choice>
    <mc:Fallback>
      <p:transition spd="slow">
        <p:push dir="u"/>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9503" y="371700"/>
            <a:ext cx="11513287" cy="1090480"/>
            <a:chOff x="439503" y="371700"/>
            <a:chExt cx="11513287" cy="1090480"/>
          </a:xfrm>
        </p:grpSpPr>
        <p:grpSp>
          <p:nvGrpSpPr>
            <p:cNvPr id="13" name="组合 12"/>
            <p:cNvGrpSpPr/>
            <p:nvPr/>
          </p:nvGrpSpPr>
          <p:grpSpPr>
            <a:xfrm>
              <a:off x="439503" y="406425"/>
              <a:ext cx="6648120" cy="700511"/>
              <a:chOff x="4884181" y="1367124"/>
              <a:chExt cx="6648120" cy="700511"/>
            </a:xfrm>
          </p:grpSpPr>
          <p:grpSp>
            <p:nvGrpSpPr>
              <p:cNvPr id="12" name="组合 11"/>
              <p:cNvGrpSpPr/>
              <p:nvPr/>
            </p:nvGrpSpPr>
            <p:grpSpPr>
              <a:xfrm>
                <a:off x="4884181" y="1367124"/>
                <a:ext cx="788278" cy="700511"/>
                <a:chOff x="4884181" y="1367124"/>
                <a:chExt cx="788278" cy="700511"/>
              </a:xfrm>
            </p:grpSpPr>
            <p:sp>
              <p:nvSpPr>
                <p:cNvPr id="10" name="任意多边形: 形状 9"/>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身份验证模块设计</a:t>
                </a:r>
                <a:endPar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endParaRPr>
              </a:p>
            </p:txBody>
          </p:sp>
        </p:grpSp>
        <p:cxnSp>
          <p:nvCxnSpPr>
            <p:cNvPr id="14" name="直接连接符 13"/>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1" r="9089"/>
            <a:stretch>
              <a:fillRect/>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p:cNvGrpSpPr/>
          <p:nvPr/>
        </p:nvGrpSpPr>
        <p:grpSpPr>
          <a:xfrm>
            <a:off x="516695" y="1234759"/>
            <a:ext cx="2572790" cy="544010"/>
            <a:chOff x="1037996" y="1888516"/>
            <a:chExt cx="10113480" cy="544010"/>
          </a:xfrm>
        </p:grpSpPr>
        <p:sp>
          <p:nvSpPr>
            <p:cNvPr id="5" name="矩形: 圆角 4"/>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登录操作的设计</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4" name="文本框 3"/>
          <p:cNvSpPr txBox="1"/>
          <p:nvPr/>
        </p:nvSpPr>
        <p:spPr>
          <a:xfrm>
            <a:off x="496858" y="1947382"/>
            <a:ext cx="11228295" cy="874407"/>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主流的登录过程是通过用户名和口令查询用户仓库。如果仓库返回为</a:t>
            </a:r>
            <a:r>
              <a:rPr lang="en-US" altLang="zh-CN" dirty="0">
                <a:latin typeface="微软雅黑" panose="020B0503020204020204" pitchFamily="34" charset="-122"/>
                <a:ea typeface="微软雅黑" panose="020B0503020204020204" pitchFamily="34" charset="-122"/>
              </a:rPr>
              <a:t>null</a:t>
            </a:r>
            <a:r>
              <a:rPr lang="zh-CN" altLang="en-US" dirty="0">
                <a:latin typeface="微软雅黑" panose="020B0503020204020204" pitchFamily="34" charset="-122"/>
                <a:ea typeface="微软雅黑" panose="020B0503020204020204" pitchFamily="34" charset="-122"/>
              </a:rPr>
              <a:t>，则查无此人。反之，登录成功。</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可以表述为以下伪代码：</a:t>
            </a:r>
            <a:endParaRPr lang="zh-CN" altLang="en-US"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516695" y="2865526"/>
            <a:ext cx="11208458" cy="2862322"/>
          </a:xfrm>
          <a:prstGeom prst="rect">
            <a:avLst/>
          </a:prstGeom>
          <a:noFill/>
        </p:spPr>
        <p:txBody>
          <a:bodyPr wrap="square" rtlCol="0">
            <a:spAutoFit/>
          </a:bodyPr>
          <a:lstStyle/>
          <a:p>
            <a:r>
              <a:rPr lang="en-US" altLang="zh-CN" dirty="0" err="1"/>
              <a:t>IUserStore</a:t>
            </a:r>
            <a:r>
              <a:rPr lang="en-US" altLang="zh-CN" dirty="0"/>
              <a:t> </a:t>
            </a:r>
            <a:r>
              <a:rPr lang="en-US" altLang="zh-CN" dirty="0" err="1"/>
              <a:t>userStore</a:t>
            </a:r>
            <a:r>
              <a:rPr lang="en-US" altLang="zh-CN" dirty="0"/>
              <a:t> = Resolve&lt;</a:t>
            </a:r>
            <a:r>
              <a:rPr lang="en-US" altLang="zh-CN" dirty="0" err="1"/>
              <a:t>IUserStore</a:t>
            </a:r>
            <a:r>
              <a:rPr lang="en-US" altLang="zh-CN" dirty="0"/>
              <a:t>&gt;(); // </a:t>
            </a:r>
            <a:r>
              <a:rPr lang="zh-CN" altLang="en-US" dirty="0"/>
              <a:t>得到用户仓库</a:t>
            </a:r>
            <a:endParaRPr lang="en-US" altLang="zh-CN" dirty="0"/>
          </a:p>
          <a:p>
            <a:r>
              <a:rPr lang="en-US" altLang="zh-CN" dirty="0" err="1"/>
              <a:t>IUserPrincipal</a:t>
            </a:r>
            <a:r>
              <a:rPr lang="en-US" altLang="zh-CN" dirty="0"/>
              <a:t>? principal = </a:t>
            </a:r>
            <a:r>
              <a:rPr lang="en-US" altLang="zh-CN" dirty="0" err="1"/>
              <a:t>userStore.GetUser</a:t>
            </a:r>
            <a:r>
              <a:rPr lang="en-US" altLang="zh-CN" dirty="0"/>
              <a:t>(</a:t>
            </a:r>
            <a:r>
              <a:rPr lang="en-US" altLang="zh-CN" dirty="0" err="1"/>
              <a:t>userName</a:t>
            </a:r>
            <a:r>
              <a:rPr lang="en-US" altLang="zh-CN" dirty="0"/>
              <a:t>, password); // </a:t>
            </a:r>
            <a:r>
              <a:rPr lang="zh-CN" altLang="en-US" dirty="0"/>
              <a:t>通过账号和密码查询用户</a:t>
            </a:r>
            <a:endParaRPr lang="en-US" altLang="zh-CN" dirty="0"/>
          </a:p>
          <a:p>
            <a:r>
              <a:rPr lang="en-US" altLang="zh-CN" dirty="0"/>
              <a:t>if (principal == null)</a:t>
            </a:r>
            <a:endParaRPr lang="en-US" altLang="zh-CN" dirty="0"/>
          </a:p>
          <a:p>
            <a:r>
              <a:rPr lang="en-US" altLang="zh-CN" dirty="0"/>
              <a:t>{</a:t>
            </a:r>
            <a:endParaRPr lang="en-US" altLang="zh-CN" dirty="0"/>
          </a:p>
          <a:p>
            <a:r>
              <a:rPr lang="en-US" altLang="zh-CN" dirty="0"/>
              <a:t>   // </a:t>
            </a:r>
            <a:r>
              <a:rPr lang="zh-CN" altLang="en-US" dirty="0"/>
              <a:t>返回登录失败</a:t>
            </a:r>
            <a:endParaRPr lang="en-US" altLang="zh-CN" dirty="0"/>
          </a:p>
          <a:p>
            <a:r>
              <a:rPr lang="en-US" altLang="zh-CN" dirty="0"/>
              <a:t>}</a:t>
            </a:r>
            <a:endParaRPr lang="en-US" altLang="zh-CN" dirty="0"/>
          </a:p>
          <a:p>
            <a:r>
              <a:rPr lang="en-US" altLang="zh-CN" dirty="0"/>
              <a:t>else</a:t>
            </a:r>
            <a:endParaRPr lang="en-US" altLang="zh-CN" dirty="0"/>
          </a:p>
          <a:p>
            <a:r>
              <a:rPr lang="en-US" altLang="zh-CN" dirty="0"/>
              <a:t>{</a:t>
            </a:r>
            <a:endParaRPr lang="en-US" altLang="zh-CN" dirty="0"/>
          </a:p>
          <a:p>
            <a:r>
              <a:rPr lang="en-US" altLang="zh-CN" dirty="0"/>
              <a:t>  // </a:t>
            </a:r>
            <a:r>
              <a:rPr lang="zh-CN" altLang="en-US" dirty="0"/>
              <a:t>生成凭据</a:t>
            </a:r>
            <a:endParaRPr lang="en-US" altLang="zh-CN" dirty="0"/>
          </a:p>
          <a:p>
            <a:r>
              <a:rPr lang="en-US" altLang="zh-CN" dirty="0"/>
              <a:t>}</a:t>
            </a:r>
            <a:endParaRPr lang="en-US" altLang="zh-CN" dirty="0"/>
          </a:p>
        </p:txBody>
      </p:sp>
      <p:sp>
        <p:nvSpPr>
          <p:cNvPr id="2" name="文本框 1"/>
          <p:cNvSpPr txBox="1"/>
          <p:nvPr/>
        </p:nvSpPr>
        <p:spPr>
          <a:xfrm>
            <a:off x="3885801" y="3927355"/>
            <a:ext cx="7582299" cy="2031325"/>
          </a:xfrm>
          <a:prstGeom prst="rect">
            <a:avLst/>
          </a:prstGeom>
          <a:noFill/>
        </p:spPr>
        <p:txBody>
          <a:bodyPr wrap="square" rtlCol="0">
            <a:spAutoFit/>
          </a:bodyPr>
          <a:lstStyle/>
          <a:p>
            <a:r>
              <a:rPr lang="zh-CN" altLang="en-US" dirty="0"/>
              <a:t>生成凭据的操作无法直接表述为选择，顺序或循环。所以需要对其细化。</a:t>
            </a:r>
            <a:endParaRPr lang="en-US" altLang="zh-CN" dirty="0"/>
          </a:p>
          <a:p>
            <a:endParaRPr lang="en-US" altLang="zh-CN" dirty="0"/>
          </a:p>
          <a:p>
            <a:r>
              <a:rPr lang="zh-CN" altLang="en-US" dirty="0"/>
              <a:t>一般而言，凭据会保存在“凭据管理器”中，由该对象维护凭据和证书的有效时间。</a:t>
            </a:r>
            <a:endParaRPr lang="en-US" altLang="zh-CN" dirty="0"/>
          </a:p>
          <a:p>
            <a:endParaRPr lang="en-US" altLang="zh-CN" dirty="0"/>
          </a:p>
          <a:p>
            <a:r>
              <a:rPr lang="zh-CN" altLang="en-US" dirty="0"/>
              <a:t>凭据管理器本体是一个字典（</a:t>
            </a:r>
            <a:r>
              <a:rPr lang="en-US" altLang="zh-CN" dirty="0"/>
              <a:t>Dictionary&lt;string, Certification&gt;</a:t>
            </a:r>
            <a:r>
              <a:rPr lang="zh-CN" altLang="en-US" dirty="0"/>
              <a:t>），字典的键是凭据，值是凭据对应的证书。</a:t>
            </a:r>
            <a:endParaRPr lang="zh-CN" altLang="en-US" dirty="0"/>
          </a:p>
        </p:txBody>
      </p:sp>
      <p:cxnSp>
        <p:nvCxnSpPr>
          <p:cNvPr id="8" name="直接箭头连接符 7"/>
          <p:cNvCxnSpPr>
            <a:endCxn id="2" idx="1"/>
          </p:cNvCxnSpPr>
          <p:nvPr/>
        </p:nvCxnSpPr>
        <p:spPr>
          <a:xfrm flipV="1">
            <a:off x="1924050" y="4943018"/>
            <a:ext cx="1961751" cy="314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800">
        <p:push dir="u"/>
      </p:transition>
    </mc:Choice>
    <mc:Fallback>
      <p:transition spd="slow">
        <p:push dir="u"/>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9503" y="371700"/>
            <a:ext cx="11513287" cy="1090480"/>
            <a:chOff x="439503" y="371700"/>
            <a:chExt cx="11513287" cy="1090480"/>
          </a:xfrm>
        </p:grpSpPr>
        <p:grpSp>
          <p:nvGrpSpPr>
            <p:cNvPr id="13" name="组合 12"/>
            <p:cNvGrpSpPr/>
            <p:nvPr/>
          </p:nvGrpSpPr>
          <p:grpSpPr>
            <a:xfrm>
              <a:off x="439503" y="406425"/>
              <a:ext cx="6648120" cy="700511"/>
              <a:chOff x="4884181" y="1367124"/>
              <a:chExt cx="6648120" cy="700511"/>
            </a:xfrm>
          </p:grpSpPr>
          <p:grpSp>
            <p:nvGrpSpPr>
              <p:cNvPr id="12" name="组合 11"/>
              <p:cNvGrpSpPr/>
              <p:nvPr/>
            </p:nvGrpSpPr>
            <p:grpSpPr>
              <a:xfrm>
                <a:off x="4884181" y="1367124"/>
                <a:ext cx="788278" cy="700511"/>
                <a:chOff x="4884181" y="1367124"/>
                <a:chExt cx="788278" cy="700511"/>
              </a:xfrm>
            </p:grpSpPr>
            <p:sp>
              <p:nvSpPr>
                <p:cNvPr id="10" name="任意多边形: 形状 9"/>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身份验证模块设计</a:t>
                </a:r>
                <a:endPar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endParaRPr>
              </a:p>
            </p:txBody>
          </p:sp>
        </p:grpSp>
        <p:cxnSp>
          <p:nvCxnSpPr>
            <p:cNvPr id="14" name="直接连接符 13"/>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1" r="9089"/>
            <a:stretch>
              <a:fillRect/>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p:cNvGrpSpPr/>
          <p:nvPr/>
        </p:nvGrpSpPr>
        <p:grpSpPr>
          <a:xfrm>
            <a:off x="516695" y="1234759"/>
            <a:ext cx="2572790" cy="544010"/>
            <a:chOff x="1037996" y="1888516"/>
            <a:chExt cx="10113480" cy="544010"/>
          </a:xfrm>
        </p:grpSpPr>
        <p:sp>
          <p:nvSpPr>
            <p:cNvPr id="5" name="矩形: 圆角 4"/>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名词补充</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4" name="文本框 3"/>
          <p:cNvSpPr txBox="1"/>
          <p:nvPr/>
        </p:nvSpPr>
        <p:spPr>
          <a:xfrm>
            <a:off x="496858" y="1947382"/>
            <a:ext cx="11228295" cy="458908"/>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在实现登录过程中，发现需要出现两个新的名词，对其进行细化。</a:t>
            </a:r>
            <a:endParaRPr lang="zh-CN" altLang="en-US"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516695" y="2651426"/>
            <a:ext cx="11208458" cy="646331"/>
          </a:xfrm>
          <a:prstGeom prst="rect">
            <a:avLst/>
          </a:prstGeom>
          <a:noFill/>
        </p:spPr>
        <p:txBody>
          <a:bodyPr wrap="square" rtlCol="0">
            <a:spAutoFit/>
          </a:bodyPr>
          <a:lstStyle/>
          <a:p>
            <a:r>
              <a:rPr lang="zh-CN" altLang="en-US" dirty="0"/>
              <a:t>用户仓库（</a:t>
            </a:r>
            <a:r>
              <a:rPr lang="en-US" altLang="zh-CN" dirty="0"/>
              <a:t>User Repository</a:t>
            </a:r>
            <a:r>
              <a:rPr lang="zh-CN" altLang="en-US" dirty="0"/>
              <a:t>）：用持续久化</a:t>
            </a:r>
            <a:r>
              <a:rPr lang="en-US" altLang="zh-CN" dirty="0"/>
              <a:t>/</a:t>
            </a:r>
            <a:r>
              <a:rPr lang="zh-CN" altLang="en-US" dirty="0"/>
              <a:t>反持久化用户数据。在本例中，用户数据以</a:t>
            </a:r>
            <a:r>
              <a:rPr lang="en-US" altLang="zh-CN" dirty="0"/>
              <a:t>Json</a:t>
            </a:r>
            <a:r>
              <a:rPr lang="zh-CN" altLang="en-US" dirty="0"/>
              <a:t>的形式持续化保存在文件中即可。一般而言仓库需要有增删查改四种操作。</a:t>
            </a:r>
            <a:endParaRPr lang="en-US" altLang="zh-CN" dirty="0"/>
          </a:p>
        </p:txBody>
      </p:sp>
      <p:pic>
        <p:nvPicPr>
          <p:cNvPr id="16" name="图片 15"/>
          <p:cNvPicPr>
            <a:picLocks noChangeAspect="1"/>
          </p:cNvPicPr>
          <p:nvPr/>
        </p:nvPicPr>
        <p:blipFill>
          <a:blip r:embed="rId2"/>
          <a:stretch>
            <a:fillRect/>
          </a:stretch>
        </p:blipFill>
        <p:spPr>
          <a:xfrm>
            <a:off x="6513400" y="3220952"/>
            <a:ext cx="5161905" cy="321904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push dir="u"/>
      </p:transition>
    </mc:Choice>
    <mc:Fallback>
      <p:transition spd="slow">
        <p:push dir="u"/>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9503" y="371700"/>
            <a:ext cx="11513287" cy="1090480"/>
            <a:chOff x="439503" y="371700"/>
            <a:chExt cx="11513287" cy="1090480"/>
          </a:xfrm>
        </p:grpSpPr>
        <p:grpSp>
          <p:nvGrpSpPr>
            <p:cNvPr id="13" name="组合 12"/>
            <p:cNvGrpSpPr/>
            <p:nvPr/>
          </p:nvGrpSpPr>
          <p:grpSpPr>
            <a:xfrm>
              <a:off x="439503" y="406425"/>
              <a:ext cx="6648120" cy="700511"/>
              <a:chOff x="4884181" y="1367124"/>
              <a:chExt cx="6648120" cy="700511"/>
            </a:xfrm>
          </p:grpSpPr>
          <p:grpSp>
            <p:nvGrpSpPr>
              <p:cNvPr id="12" name="组合 11"/>
              <p:cNvGrpSpPr/>
              <p:nvPr/>
            </p:nvGrpSpPr>
            <p:grpSpPr>
              <a:xfrm>
                <a:off x="4884181" y="1367124"/>
                <a:ext cx="788278" cy="700511"/>
                <a:chOff x="4884181" y="1367124"/>
                <a:chExt cx="788278" cy="700511"/>
              </a:xfrm>
            </p:grpSpPr>
            <p:sp>
              <p:nvSpPr>
                <p:cNvPr id="10" name="任意多边形: 形状 9"/>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身份验证模块设计</a:t>
                </a:r>
                <a:endPar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endParaRPr>
              </a:p>
            </p:txBody>
          </p:sp>
        </p:grpSp>
        <p:cxnSp>
          <p:nvCxnSpPr>
            <p:cNvPr id="14" name="直接连接符 13"/>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1" r="9089"/>
            <a:stretch>
              <a:fillRect/>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p:cNvGrpSpPr/>
          <p:nvPr/>
        </p:nvGrpSpPr>
        <p:grpSpPr>
          <a:xfrm>
            <a:off x="516695" y="1234759"/>
            <a:ext cx="2572790" cy="544010"/>
            <a:chOff x="1037996" y="1888516"/>
            <a:chExt cx="10113480" cy="544010"/>
          </a:xfrm>
        </p:grpSpPr>
        <p:sp>
          <p:nvSpPr>
            <p:cNvPr id="5" name="矩形: 圆角 4"/>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名词补充</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4" name="文本框 3"/>
          <p:cNvSpPr txBox="1"/>
          <p:nvPr/>
        </p:nvSpPr>
        <p:spPr>
          <a:xfrm>
            <a:off x="496858" y="1947382"/>
            <a:ext cx="11228295" cy="458908"/>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在实现登录过程中，发现需要出现两个新的名词，对其进行细化。</a:t>
            </a:r>
            <a:endParaRPr lang="zh-CN" altLang="en-US"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516695" y="2651426"/>
            <a:ext cx="11208458" cy="2862322"/>
          </a:xfrm>
          <a:prstGeom prst="rect">
            <a:avLst/>
          </a:prstGeom>
          <a:noFill/>
        </p:spPr>
        <p:txBody>
          <a:bodyPr wrap="square" rtlCol="0">
            <a:spAutoFit/>
          </a:bodyPr>
          <a:lstStyle/>
          <a:p>
            <a:r>
              <a:rPr lang="zh-CN" altLang="en-US" dirty="0"/>
              <a:t>凭据管理器（</a:t>
            </a:r>
            <a:r>
              <a:rPr lang="en-US" altLang="zh-CN" dirty="0"/>
              <a:t>Credential Manager</a:t>
            </a:r>
            <a:r>
              <a:rPr lang="zh-CN" altLang="en-US" dirty="0"/>
              <a:t>）：用以生成和保存凭据。其最简单的数据结构是一个键值对。键是凭据，值是证书。数据结构如下：</a:t>
            </a:r>
            <a:endParaRPr lang="en-US" altLang="zh-CN" dirty="0"/>
          </a:p>
          <a:p>
            <a:endParaRPr lang="en-US" altLang="zh-CN" dirty="0"/>
          </a:p>
          <a:p>
            <a:r>
              <a:rPr lang="zh-CN" altLang="en-US" dirty="0"/>
              <a:t>凭据字典：基本数据结构</a:t>
            </a:r>
            <a:r>
              <a:rPr lang="en-US" altLang="zh-CN" dirty="0"/>
              <a:t>Dictionary&lt;string, Certificate&gt;</a:t>
            </a:r>
            <a:r>
              <a:rPr lang="zh-CN" altLang="en-US" dirty="0"/>
              <a:t>，无需细化</a:t>
            </a:r>
            <a:endParaRPr lang="en-US" altLang="zh-CN" dirty="0"/>
          </a:p>
          <a:p>
            <a:endParaRPr lang="en-US" altLang="zh-CN" dirty="0"/>
          </a:p>
          <a:p>
            <a:r>
              <a:rPr lang="zh-CN" altLang="en-US" dirty="0"/>
              <a:t>生成凭据（操作）：输入用户主体，输出凭据</a:t>
            </a:r>
            <a:endParaRPr lang="en-US" altLang="zh-CN" dirty="0"/>
          </a:p>
          <a:p>
            <a:endParaRPr lang="en-US" altLang="zh-CN" dirty="0"/>
          </a:p>
          <a:p>
            <a:r>
              <a:rPr lang="zh-CN" altLang="en-US" dirty="0"/>
              <a:t>获取主体（操作）：输入凭据，输出证书</a:t>
            </a:r>
            <a:endParaRPr lang="en-US" altLang="zh-CN" dirty="0"/>
          </a:p>
          <a:p>
            <a:endParaRPr lang="en-US" altLang="zh-CN" dirty="0"/>
          </a:p>
          <a:p>
            <a:r>
              <a:rPr lang="zh-CN" altLang="en-US" dirty="0"/>
              <a:t>过期时钟：每一分钟响应一次，遍历字典中所有证书，确认是否过期</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slow" p14:dur="800">
        <p:push dir="u"/>
      </p:transition>
    </mc:Choice>
    <mc:Fallback>
      <p:transition spd="slow">
        <p:push dir="u"/>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9503" y="371700"/>
            <a:ext cx="11513287" cy="1090480"/>
            <a:chOff x="439503" y="371700"/>
            <a:chExt cx="11513287" cy="1090480"/>
          </a:xfrm>
        </p:grpSpPr>
        <p:grpSp>
          <p:nvGrpSpPr>
            <p:cNvPr id="13" name="组合 12"/>
            <p:cNvGrpSpPr/>
            <p:nvPr/>
          </p:nvGrpSpPr>
          <p:grpSpPr>
            <a:xfrm>
              <a:off x="439503" y="406425"/>
              <a:ext cx="6648120" cy="700511"/>
              <a:chOff x="4884181" y="1367124"/>
              <a:chExt cx="6648120" cy="700511"/>
            </a:xfrm>
          </p:grpSpPr>
          <p:grpSp>
            <p:nvGrpSpPr>
              <p:cNvPr id="12" name="组合 11"/>
              <p:cNvGrpSpPr/>
              <p:nvPr/>
            </p:nvGrpSpPr>
            <p:grpSpPr>
              <a:xfrm>
                <a:off x="4884181" y="1367124"/>
                <a:ext cx="788278" cy="700511"/>
                <a:chOff x="4884181" y="1367124"/>
                <a:chExt cx="788278" cy="700511"/>
              </a:xfrm>
            </p:grpSpPr>
            <p:sp>
              <p:nvSpPr>
                <p:cNvPr id="10" name="任意多边形: 形状 9"/>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身份验证模块设计</a:t>
                </a:r>
                <a:endPar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endParaRPr>
              </a:p>
            </p:txBody>
          </p:sp>
        </p:grpSp>
        <p:cxnSp>
          <p:nvCxnSpPr>
            <p:cNvPr id="14" name="直接连接符 13"/>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1" r="9089"/>
            <a:stretch>
              <a:fillRect/>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p:cNvGrpSpPr/>
          <p:nvPr/>
        </p:nvGrpSpPr>
        <p:grpSpPr>
          <a:xfrm>
            <a:off x="516695" y="1234759"/>
            <a:ext cx="2572790" cy="544010"/>
            <a:chOff x="1037996" y="1888516"/>
            <a:chExt cx="10113480" cy="544010"/>
          </a:xfrm>
        </p:grpSpPr>
        <p:sp>
          <p:nvSpPr>
            <p:cNvPr id="5" name="矩形: 圆角 4"/>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补充后的结构</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pic>
        <p:nvPicPr>
          <p:cNvPr id="22" name="图片 21"/>
          <p:cNvPicPr>
            <a:picLocks noChangeAspect="1"/>
          </p:cNvPicPr>
          <p:nvPr/>
        </p:nvPicPr>
        <p:blipFill>
          <a:blip r:embed="rId2"/>
          <a:stretch>
            <a:fillRect/>
          </a:stretch>
        </p:blipFill>
        <p:spPr>
          <a:xfrm>
            <a:off x="352837" y="243287"/>
            <a:ext cx="10428571" cy="639047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push dir="u"/>
      </p:transition>
    </mc:Choice>
    <mc:Fallback>
      <p:transition spd="slow">
        <p:push dir="u"/>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9503" y="371700"/>
            <a:ext cx="11513287" cy="1090480"/>
            <a:chOff x="439503" y="371700"/>
            <a:chExt cx="11513287" cy="1090480"/>
          </a:xfrm>
        </p:grpSpPr>
        <p:grpSp>
          <p:nvGrpSpPr>
            <p:cNvPr id="13" name="组合 12"/>
            <p:cNvGrpSpPr/>
            <p:nvPr/>
          </p:nvGrpSpPr>
          <p:grpSpPr>
            <a:xfrm>
              <a:off x="439503" y="406425"/>
              <a:ext cx="6648120" cy="700511"/>
              <a:chOff x="4884181" y="1367124"/>
              <a:chExt cx="6648120" cy="700511"/>
            </a:xfrm>
          </p:grpSpPr>
          <p:grpSp>
            <p:nvGrpSpPr>
              <p:cNvPr id="12" name="组合 11"/>
              <p:cNvGrpSpPr/>
              <p:nvPr/>
            </p:nvGrpSpPr>
            <p:grpSpPr>
              <a:xfrm>
                <a:off x="4884181" y="1367124"/>
                <a:ext cx="788278" cy="700511"/>
                <a:chOff x="4884181" y="1367124"/>
                <a:chExt cx="788278" cy="700511"/>
              </a:xfrm>
            </p:grpSpPr>
            <p:sp>
              <p:nvSpPr>
                <p:cNvPr id="10" name="任意多边形: 形状 9"/>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身份验证模块设计</a:t>
                </a:r>
                <a:endPar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endParaRPr>
              </a:p>
            </p:txBody>
          </p:sp>
        </p:grpSp>
        <p:cxnSp>
          <p:nvCxnSpPr>
            <p:cNvPr id="14" name="直接连接符 13"/>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1" r="9089"/>
            <a:stretch>
              <a:fillRect/>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p:cNvGrpSpPr/>
          <p:nvPr/>
        </p:nvGrpSpPr>
        <p:grpSpPr>
          <a:xfrm>
            <a:off x="516695" y="1234759"/>
            <a:ext cx="2572790" cy="544010"/>
            <a:chOff x="1037996" y="1888516"/>
            <a:chExt cx="10113480" cy="544010"/>
          </a:xfrm>
        </p:grpSpPr>
        <p:sp>
          <p:nvSpPr>
            <p:cNvPr id="5" name="矩形: 圆角 4"/>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重新表述登录</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4" name="文本框 3"/>
          <p:cNvSpPr txBox="1"/>
          <p:nvPr/>
        </p:nvSpPr>
        <p:spPr>
          <a:xfrm>
            <a:off x="496858" y="1947382"/>
            <a:ext cx="11228295" cy="874407"/>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主流的登录过程是通过用户名和口令查询用户仓库。如果仓库返回为</a:t>
            </a:r>
            <a:r>
              <a:rPr lang="en-US" altLang="zh-CN" dirty="0">
                <a:latin typeface="微软雅黑" panose="020B0503020204020204" pitchFamily="34" charset="-122"/>
                <a:ea typeface="微软雅黑" panose="020B0503020204020204" pitchFamily="34" charset="-122"/>
              </a:rPr>
              <a:t>null</a:t>
            </a:r>
            <a:r>
              <a:rPr lang="zh-CN" altLang="en-US" dirty="0">
                <a:latin typeface="微软雅黑" panose="020B0503020204020204" pitchFamily="34" charset="-122"/>
                <a:ea typeface="微软雅黑" panose="020B0503020204020204" pitchFamily="34" charset="-122"/>
              </a:rPr>
              <a:t>，则查无此人。反之，登录成功。</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可以表述为以下伪代码：</a:t>
            </a:r>
            <a:endParaRPr lang="zh-CN" altLang="en-US"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516695" y="2865526"/>
            <a:ext cx="11208458" cy="3693319"/>
          </a:xfrm>
          <a:prstGeom prst="rect">
            <a:avLst/>
          </a:prstGeom>
          <a:noFill/>
        </p:spPr>
        <p:txBody>
          <a:bodyPr wrap="square" rtlCol="0">
            <a:spAutoFit/>
          </a:bodyPr>
          <a:lstStyle/>
          <a:p>
            <a:r>
              <a:rPr lang="en-US" altLang="zh-CN" dirty="0" err="1"/>
              <a:t>IUserStore</a:t>
            </a:r>
            <a:r>
              <a:rPr lang="en-US" altLang="zh-CN" dirty="0"/>
              <a:t> </a:t>
            </a:r>
            <a:r>
              <a:rPr lang="en-US" altLang="zh-CN" dirty="0" err="1"/>
              <a:t>userStore</a:t>
            </a:r>
            <a:r>
              <a:rPr lang="en-US" altLang="zh-CN" dirty="0"/>
              <a:t> = Resolve&lt;</a:t>
            </a:r>
            <a:r>
              <a:rPr lang="en-US" altLang="zh-CN" dirty="0" err="1"/>
              <a:t>IUserStore</a:t>
            </a:r>
            <a:r>
              <a:rPr lang="en-US" altLang="zh-CN" dirty="0"/>
              <a:t>&gt;(); // </a:t>
            </a:r>
            <a:r>
              <a:rPr lang="zh-CN" altLang="en-US" dirty="0"/>
              <a:t>得到用户仓库</a:t>
            </a:r>
            <a:endParaRPr lang="en-US" altLang="zh-CN" dirty="0"/>
          </a:p>
          <a:p>
            <a:r>
              <a:rPr lang="en-US" altLang="zh-CN" dirty="0" err="1"/>
              <a:t>IUserPrincipal</a:t>
            </a:r>
            <a:r>
              <a:rPr lang="en-US" altLang="zh-CN" dirty="0"/>
              <a:t>? principal = </a:t>
            </a:r>
            <a:r>
              <a:rPr lang="en-US" altLang="zh-CN" dirty="0" err="1"/>
              <a:t>userStore.GetUser</a:t>
            </a:r>
            <a:r>
              <a:rPr lang="en-US" altLang="zh-CN" dirty="0"/>
              <a:t>(</a:t>
            </a:r>
            <a:r>
              <a:rPr lang="en-US" altLang="zh-CN" dirty="0" err="1"/>
              <a:t>userName</a:t>
            </a:r>
            <a:r>
              <a:rPr lang="en-US" altLang="zh-CN" dirty="0"/>
              <a:t>, password); // </a:t>
            </a:r>
            <a:r>
              <a:rPr lang="zh-CN" altLang="en-US" dirty="0"/>
              <a:t>通过账号和密码查询用户</a:t>
            </a:r>
            <a:endParaRPr lang="en-US" altLang="zh-CN" dirty="0"/>
          </a:p>
          <a:p>
            <a:r>
              <a:rPr lang="en-US" altLang="zh-CN" dirty="0"/>
              <a:t>if (principal == null)</a:t>
            </a:r>
            <a:endParaRPr lang="en-US" altLang="zh-CN" dirty="0"/>
          </a:p>
          <a:p>
            <a:r>
              <a:rPr lang="en-US" altLang="zh-CN" dirty="0"/>
              <a:t>{</a:t>
            </a:r>
            <a:endParaRPr lang="en-US" altLang="zh-CN" dirty="0"/>
          </a:p>
          <a:p>
            <a:r>
              <a:rPr lang="en-US" altLang="zh-CN" dirty="0"/>
              <a:t>   // </a:t>
            </a:r>
            <a:r>
              <a:rPr lang="zh-CN" altLang="en-US" dirty="0"/>
              <a:t>返回登录失败 </a:t>
            </a:r>
            <a:r>
              <a:rPr lang="en-US" altLang="zh-CN" dirty="0"/>
              <a:t>- </a:t>
            </a:r>
            <a:r>
              <a:rPr lang="zh-CN" altLang="en-US" dirty="0"/>
              <a:t>直接返回一个空字符串即可</a:t>
            </a:r>
            <a:endParaRPr lang="en-US" altLang="zh-CN" dirty="0"/>
          </a:p>
          <a:p>
            <a:r>
              <a:rPr lang="en-US" altLang="zh-CN" dirty="0"/>
              <a:t>}</a:t>
            </a:r>
            <a:endParaRPr lang="en-US" altLang="zh-CN" dirty="0"/>
          </a:p>
          <a:p>
            <a:r>
              <a:rPr lang="en-US" altLang="zh-CN" dirty="0"/>
              <a:t>else</a:t>
            </a:r>
            <a:endParaRPr lang="en-US" altLang="zh-CN" dirty="0"/>
          </a:p>
          <a:p>
            <a:r>
              <a:rPr lang="en-US" altLang="zh-CN" dirty="0"/>
              <a:t>{</a:t>
            </a:r>
            <a:endParaRPr lang="en-US" altLang="zh-CN" dirty="0"/>
          </a:p>
          <a:p>
            <a:r>
              <a:rPr lang="en-US" altLang="zh-CN" dirty="0"/>
              <a:t>  // </a:t>
            </a:r>
            <a:r>
              <a:rPr lang="zh-CN" altLang="en-US" dirty="0"/>
              <a:t>生成凭据已经可以直接表述</a:t>
            </a:r>
            <a:endParaRPr lang="en-US" altLang="zh-CN" dirty="0"/>
          </a:p>
          <a:p>
            <a:r>
              <a:rPr lang="en-US" altLang="zh-CN" dirty="0"/>
              <a:t>  </a:t>
            </a:r>
            <a:r>
              <a:rPr lang="en-US" altLang="zh-CN" dirty="0" err="1"/>
              <a:t>CredentialManager</a:t>
            </a:r>
            <a:r>
              <a:rPr lang="en-US" altLang="zh-CN" dirty="0"/>
              <a:t> </a:t>
            </a:r>
            <a:r>
              <a:rPr lang="en-US" altLang="zh-CN" dirty="0" err="1"/>
              <a:t>cM</a:t>
            </a:r>
            <a:r>
              <a:rPr lang="en-US" altLang="zh-CN" dirty="0"/>
              <a:t> = Resolve&lt;</a:t>
            </a:r>
            <a:r>
              <a:rPr lang="en-US" altLang="zh-CN" dirty="0" err="1"/>
              <a:t>CredentialManager</a:t>
            </a:r>
            <a:r>
              <a:rPr lang="en-US" altLang="zh-CN" dirty="0"/>
              <a:t>&gt;();</a:t>
            </a:r>
            <a:endParaRPr lang="en-US" altLang="zh-CN" dirty="0"/>
          </a:p>
          <a:p>
            <a:r>
              <a:rPr lang="en-US" altLang="zh-CN" dirty="0"/>
              <a:t>  string credential = </a:t>
            </a:r>
            <a:r>
              <a:rPr lang="en-US" altLang="zh-CN" dirty="0" err="1"/>
              <a:t>cM.CreateCredential</a:t>
            </a:r>
            <a:r>
              <a:rPr lang="en-US" altLang="zh-CN" dirty="0"/>
              <a:t>(principal);</a:t>
            </a:r>
            <a:endParaRPr lang="en-US" altLang="zh-CN" dirty="0"/>
          </a:p>
          <a:p>
            <a:r>
              <a:rPr lang="en-US" altLang="zh-CN" dirty="0"/>
              <a:t>  return credential;</a:t>
            </a:r>
            <a:endParaRPr lang="en-US" altLang="zh-CN" dirty="0"/>
          </a:p>
          <a:p>
            <a:r>
              <a:rPr lang="en-US" altLang="zh-CN" dirty="0"/>
              <a:t>}</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slow" p14:dur="800">
        <p:push dir="u"/>
      </p:transition>
    </mc:Choice>
    <mc:Fallback>
      <p:transition spd="slow">
        <p:push dir="u"/>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9503" y="371700"/>
            <a:ext cx="11513287" cy="1090480"/>
            <a:chOff x="439503" y="371700"/>
            <a:chExt cx="11513287" cy="1090480"/>
          </a:xfrm>
        </p:grpSpPr>
        <p:grpSp>
          <p:nvGrpSpPr>
            <p:cNvPr id="13" name="组合 12"/>
            <p:cNvGrpSpPr/>
            <p:nvPr/>
          </p:nvGrpSpPr>
          <p:grpSpPr>
            <a:xfrm>
              <a:off x="439503" y="406425"/>
              <a:ext cx="6648120" cy="700511"/>
              <a:chOff x="4884181" y="1367124"/>
              <a:chExt cx="6648120" cy="700511"/>
            </a:xfrm>
          </p:grpSpPr>
          <p:grpSp>
            <p:nvGrpSpPr>
              <p:cNvPr id="12" name="组合 11"/>
              <p:cNvGrpSpPr/>
              <p:nvPr/>
            </p:nvGrpSpPr>
            <p:grpSpPr>
              <a:xfrm>
                <a:off x="4884181" y="1367124"/>
                <a:ext cx="788278" cy="700511"/>
                <a:chOff x="4884181" y="1367124"/>
                <a:chExt cx="788278" cy="700511"/>
              </a:xfrm>
            </p:grpSpPr>
            <p:sp>
              <p:nvSpPr>
                <p:cNvPr id="10" name="任意多边形: 形状 9"/>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身份验证模块设计</a:t>
                </a:r>
                <a:endPar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endParaRPr>
              </a:p>
            </p:txBody>
          </p:sp>
        </p:grpSp>
        <p:cxnSp>
          <p:nvCxnSpPr>
            <p:cNvPr id="14" name="直接连接符 13"/>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1" r="9089"/>
            <a:stretch>
              <a:fillRect/>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p:cNvGrpSpPr/>
          <p:nvPr/>
        </p:nvGrpSpPr>
        <p:grpSpPr>
          <a:xfrm>
            <a:off x="516695" y="1234759"/>
            <a:ext cx="2572790" cy="544010"/>
            <a:chOff x="1037996" y="1888516"/>
            <a:chExt cx="10113480" cy="544010"/>
          </a:xfrm>
        </p:grpSpPr>
        <p:sp>
          <p:nvSpPr>
            <p:cNvPr id="5" name="矩形: 圆角 4"/>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验证操作的设计</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4" name="文本框 3"/>
          <p:cNvSpPr txBox="1"/>
          <p:nvPr/>
        </p:nvSpPr>
        <p:spPr>
          <a:xfrm>
            <a:off x="496858" y="1947382"/>
            <a:ext cx="11228295" cy="458908"/>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在拥有凭据管理器后，验证操作已经可以表述为顺序结构。以下伪代码：</a:t>
            </a:r>
            <a:endParaRPr lang="zh-CN" altLang="en-US"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564975" y="2574903"/>
            <a:ext cx="11208458" cy="1200329"/>
          </a:xfrm>
          <a:prstGeom prst="rect">
            <a:avLst/>
          </a:prstGeom>
          <a:noFill/>
        </p:spPr>
        <p:txBody>
          <a:bodyPr wrap="square" rtlCol="0">
            <a:spAutoFit/>
          </a:bodyPr>
          <a:lstStyle/>
          <a:p>
            <a:r>
              <a:rPr lang="en-US" altLang="zh-CN" dirty="0" err="1"/>
              <a:t>CredentialManager</a:t>
            </a:r>
            <a:r>
              <a:rPr lang="en-US" altLang="zh-CN" dirty="0"/>
              <a:t> </a:t>
            </a:r>
            <a:r>
              <a:rPr lang="en-US" altLang="zh-CN" dirty="0" err="1"/>
              <a:t>cM</a:t>
            </a:r>
            <a:r>
              <a:rPr lang="en-US" altLang="zh-CN" dirty="0"/>
              <a:t> = Resolve&lt;</a:t>
            </a:r>
            <a:r>
              <a:rPr lang="en-US" altLang="zh-CN" dirty="0" err="1"/>
              <a:t>CredentialManager</a:t>
            </a:r>
            <a:r>
              <a:rPr lang="en-US" altLang="zh-CN" dirty="0"/>
              <a:t>&gt;();</a:t>
            </a:r>
            <a:endParaRPr lang="en-US" altLang="zh-CN" dirty="0"/>
          </a:p>
          <a:p>
            <a:r>
              <a:rPr lang="en-US" altLang="zh-CN" dirty="0" err="1"/>
              <a:t>IUserPrincipal</a:t>
            </a:r>
            <a:r>
              <a:rPr lang="en-US" altLang="zh-CN" dirty="0"/>
              <a:t> principal = </a:t>
            </a:r>
            <a:r>
              <a:rPr lang="en-US" altLang="zh-CN" dirty="0" err="1"/>
              <a:t>cM.GetPrincipal</a:t>
            </a:r>
            <a:r>
              <a:rPr lang="en-US" altLang="zh-CN" dirty="0"/>
              <a:t>(credential);</a:t>
            </a:r>
            <a:endParaRPr lang="en-US" altLang="zh-CN" dirty="0"/>
          </a:p>
          <a:p>
            <a:r>
              <a:rPr lang="en-US" altLang="zh-CN" dirty="0" err="1"/>
              <a:t>AuthenticateResult</a:t>
            </a:r>
            <a:r>
              <a:rPr lang="en-US" altLang="zh-CN" dirty="0"/>
              <a:t> </a:t>
            </a:r>
            <a:r>
              <a:rPr lang="en-US" altLang="zh-CN" dirty="0" err="1"/>
              <a:t>ar</a:t>
            </a:r>
            <a:r>
              <a:rPr lang="en-US" altLang="zh-CN" dirty="0"/>
              <a:t> = principal is null ? new (false, </a:t>
            </a:r>
            <a:r>
              <a:rPr lang="en-US" altLang="zh-CN" dirty="0" err="1"/>
              <a:t>AnonymousPrincipal</a:t>
            </a:r>
            <a:r>
              <a:rPr lang="en-US" altLang="zh-CN" dirty="0"/>
              <a:t>, credential) : new (true, principal, credential);</a:t>
            </a:r>
            <a:endParaRPr lang="en-US" altLang="zh-CN" dirty="0"/>
          </a:p>
          <a:p>
            <a:r>
              <a:rPr lang="en-US" altLang="zh-CN" dirty="0"/>
              <a:t>return </a:t>
            </a:r>
            <a:r>
              <a:rPr lang="en-US" altLang="zh-CN" dirty="0" err="1"/>
              <a:t>ar</a:t>
            </a:r>
            <a:r>
              <a:rPr lang="en-US" altLang="zh-CN" dirty="0"/>
              <a:t>;</a:t>
            </a:r>
            <a:endParaRPr lang="en-US" altLang="zh-CN" dirty="0"/>
          </a:p>
        </p:txBody>
      </p:sp>
      <p:grpSp>
        <p:nvGrpSpPr>
          <p:cNvPr id="3" name="组合 2"/>
          <p:cNvGrpSpPr/>
          <p:nvPr/>
        </p:nvGrpSpPr>
        <p:grpSpPr>
          <a:xfrm>
            <a:off x="439503" y="4015140"/>
            <a:ext cx="2572790" cy="544010"/>
            <a:chOff x="1037996" y="1888516"/>
            <a:chExt cx="10113480" cy="544010"/>
          </a:xfrm>
        </p:grpSpPr>
        <p:sp>
          <p:nvSpPr>
            <p:cNvPr id="16" name="矩形: 圆角 15"/>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17" name="文本框 16"/>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注销操作的设计</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20" name="文本框 19"/>
          <p:cNvSpPr txBox="1"/>
          <p:nvPr/>
        </p:nvSpPr>
        <p:spPr>
          <a:xfrm>
            <a:off x="408905" y="4612150"/>
            <a:ext cx="11228295" cy="458908"/>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在拥有凭据管理器后，注销操作也可以表述为顺序结构。以下伪代码：</a:t>
            </a:r>
            <a:endParaRPr lang="zh-CN" altLang="en-US"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477022" y="5198881"/>
            <a:ext cx="11208458" cy="646331"/>
          </a:xfrm>
          <a:prstGeom prst="rect">
            <a:avLst/>
          </a:prstGeom>
          <a:noFill/>
        </p:spPr>
        <p:txBody>
          <a:bodyPr wrap="square" rtlCol="0">
            <a:spAutoFit/>
          </a:bodyPr>
          <a:lstStyle/>
          <a:p>
            <a:r>
              <a:rPr lang="en-US" altLang="zh-CN" dirty="0" err="1"/>
              <a:t>CredentialManager</a:t>
            </a:r>
            <a:r>
              <a:rPr lang="en-US" altLang="zh-CN" dirty="0"/>
              <a:t> </a:t>
            </a:r>
            <a:r>
              <a:rPr lang="en-US" altLang="zh-CN" dirty="0" err="1"/>
              <a:t>cM</a:t>
            </a:r>
            <a:r>
              <a:rPr lang="en-US" altLang="zh-CN" dirty="0"/>
              <a:t> = Resolve&lt;</a:t>
            </a:r>
            <a:r>
              <a:rPr lang="en-US" altLang="zh-CN" dirty="0" err="1"/>
              <a:t>CredentialManager</a:t>
            </a:r>
            <a:r>
              <a:rPr lang="en-US" altLang="zh-CN" dirty="0"/>
              <a:t>&gt;();</a:t>
            </a:r>
            <a:endParaRPr lang="en-US" altLang="zh-CN" dirty="0"/>
          </a:p>
          <a:p>
            <a:r>
              <a:rPr lang="en-US" altLang="zh-CN" dirty="0" err="1"/>
              <a:t>cM.RemoveCredential</a:t>
            </a:r>
            <a:r>
              <a:rPr lang="en-US" altLang="zh-CN" dirty="0"/>
              <a:t>(credential);</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slow" p14:dur="800">
        <p:push dir="u"/>
      </p:transition>
    </mc:Choice>
    <mc:Fallback>
      <p:transition spd="slow">
        <p:push dir="u"/>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9503" y="371700"/>
            <a:ext cx="11513287" cy="1090480"/>
            <a:chOff x="439503" y="371700"/>
            <a:chExt cx="11513287" cy="1090480"/>
          </a:xfrm>
        </p:grpSpPr>
        <p:grpSp>
          <p:nvGrpSpPr>
            <p:cNvPr id="13" name="组合 12"/>
            <p:cNvGrpSpPr/>
            <p:nvPr/>
          </p:nvGrpSpPr>
          <p:grpSpPr>
            <a:xfrm>
              <a:off x="439503" y="406425"/>
              <a:ext cx="6648120" cy="700511"/>
              <a:chOff x="4884181" y="1367124"/>
              <a:chExt cx="6648120" cy="700511"/>
            </a:xfrm>
          </p:grpSpPr>
          <p:grpSp>
            <p:nvGrpSpPr>
              <p:cNvPr id="12" name="组合 11"/>
              <p:cNvGrpSpPr/>
              <p:nvPr/>
            </p:nvGrpSpPr>
            <p:grpSpPr>
              <a:xfrm>
                <a:off x="4884181" y="1367124"/>
                <a:ext cx="788278" cy="700511"/>
                <a:chOff x="4884181" y="1367124"/>
                <a:chExt cx="788278" cy="700511"/>
              </a:xfrm>
            </p:grpSpPr>
            <p:sp>
              <p:nvSpPr>
                <p:cNvPr id="10" name="任意多边形: 形状 9"/>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身份验证模块设计</a:t>
                </a:r>
                <a:endPar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endParaRPr>
              </a:p>
            </p:txBody>
          </p:sp>
        </p:grpSp>
        <p:cxnSp>
          <p:nvCxnSpPr>
            <p:cNvPr id="14" name="直接连接符 13"/>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1" r="9089"/>
            <a:stretch>
              <a:fillRect/>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p:cNvGrpSpPr/>
          <p:nvPr/>
        </p:nvGrpSpPr>
        <p:grpSpPr>
          <a:xfrm>
            <a:off x="516695" y="1234759"/>
            <a:ext cx="2572790" cy="544010"/>
            <a:chOff x="1037996" y="1888516"/>
            <a:chExt cx="10113480" cy="544010"/>
          </a:xfrm>
        </p:grpSpPr>
        <p:sp>
          <p:nvSpPr>
            <p:cNvPr id="5" name="矩形: 圆角 4"/>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查检有无环关系</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pic>
        <p:nvPicPr>
          <p:cNvPr id="20" name="图片 1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2459553" y="2041531"/>
            <a:ext cx="6673804" cy="4089610"/>
          </a:xfrm>
          <a:prstGeom prst="rect">
            <a:avLst/>
          </a:prstGeom>
        </p:spPr>
      </p:pic>
      <p:sp>
        <p:nvSpPr>
          <p:cNvPr id="2" name="文本框 1"/>
          <p:cNvSpPr txBox="1"/>
          <p:nvPr/>
        </p:nvSpPr>
        <p:spPr>
          <a:xfrm>
            <a:off x="3137765" y="1337487"/>
            <a:ext cx="4801314" cy="369332"/>
          </a:xfrm>
          <a:prstGeom prst="rect">
            <a:avLst/>
          </a:prstGeom>
          <a:noFill/>
        </p:spPr>
        <p:txBody>
          <a:bodyPr wrap="none" rtlCol="0">
            <a:spAutoFit/>
          </a:bodyPr>
          <a:lstStyle/>
          <a:p>
            <a:r>
              <a:rPr lang="zh-CN" altLang="en-US" dirty="0"/>
              <a:t>所有实心箭头都必须自上而下，不能有反方向</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800">
        <p:push dir="u"/>
      </p:transition>
    </mc:Choice>
    <mc:Fallback>
      <p:transition spd="slow">
        <p:push dir="u"/>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9503" y="371700"/>
            <a:ext cx="11513287" cy="1090480"/>
            <a:chOff x="439503" y="371700"/>
            <a:chExt cx="11513287" cy="1090480"/>
          </a:xfrm>
        </p:grpSpPr>
        <p:grpSp>
          <p:nvGrpSpPr>
            <p:cNvPr id="13" name="组合 12"/>
            <p:cNvGrpSpPr/>
            <p:nvPr/>
          </p:nvGrpSpPr>
          <p:grpSpPr>
            <a:xfrm>
              <a:off x="439503" y="406425"/>
              <a:ext cx="6648120" cy="700511"/>
              <a:chOff x="4884181" y="1367124"/>
              <a:chExt cx="6648120" cy="700511"/>
            </a:xfrm>
          </p:grpSpPr>
          <p:grpSp>
            <p:nvGrpSpPr>
              <p:cNvPr id="12" name="组合 11"/>
              <p:cNvGrpSpPr/>
              <p:nvPr/>
            </p:nvGrpSpPr>
            <p:grpSpPr>
              <a:xfrm>
                <a:off x="4884181" y="1367124"/>
                <a:ext cx="788278" cy="700511"/>
                <a:chOff x="4884181" y="1367124"/>
                <a:chExt cx="788278" cy="700511"/>
              </a:xfrm>
            </p:grpSpPr>
            <p:sp>
              <p:nvSpPr>
                <p:cNvPr id="10" name="任意多边形: 形状 9"/>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身份验证模块设计</a:t>
                </a:r>
                <a:endPar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endParaRPr>
              </a:p>
            </p:txBody>
          </p:sp>
        </p:grpSp>
        <p:cxnSp>
          <p:nvCxnSpPr>
            <p:cNvPr id="14" name="直接连接符 13"/>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1" r="9089"/>
            <a:stretch>
              <a:fillRect/>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p:cNvGrpSpPr/>
          <p:nvPr/>
        </p:nvGrpSpPr>
        <p:grpSpPr>
          <a:xfrm>
            <a:off x="516695" y="1234759"/>
            <a:ext cx="2572790" cy="544010"/>
            <a:chOff x="1037996" y="1888516"/>
            <a:chExt cx="10113480" cy="544010"/>
          </a:xfrm>
        </p:grpSpPr>
        <p:sp>
          <p:nvSpPr>
            <p:cNvPr id="5" name="矩形: 圆角 4"/>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寻找变化</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pic>
        <p:nvPicPr>
          <p:cNvPr id="20" name="图片 1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707830" y="2184295"/>
            <a:ext cx="6673804" cy="4089610"/>
          </a:xfrm>
          <a:prstGeom prst="rect">
            <a:avLst/>
          </a:prstGeom>
        </p:spPr>
      </p:pic>
      <p:sp>
        <p:nvSpPr>
          <p:cNvPr id="2" name="文本框 1"/>
          <p:cNvSpPr txBox="1"/>
          <p:nvPr/>
        </p:nvSpPr>
        <p:spPr>
          <a:xfrm>
            <a:off x="3137765" y="1337487"/>
            <a:ext cx="4570482" cy="369332"/>
          </a:xfrm>
          <a:prstGeom prst="rect">
            <a:avLst/>
          </a:prstGeom>
          <a:noFill/>
        </p:spPr>
        <p:txBody>
          <a:bodyPr wrap="none" rtlCol="0">
            <a:spAutoFit/>
          </a:bodyPr>
          <a:lstStyle/>
          <a:p>
            <a:r>
              <a:rPr lang="zh-CN" altLang="en-US" dirty="0"/>
              <a:t>寻找哪些类在未来的需求中可能发生变化。</a:t>
            </a:r>
            <a:endParaRPr lang="zh-CN" altLang="en-US" dirty="0"/>
          </a:p>
        </p:txBody>
      </p:sp>
      <p:sp>
        <p:nvSpPr>
          <p:cNvPr id="3" name="文本框 2"/>
          <p:cNvSpPr txBox="1"/>
          <p:nvPr/>
        </p:nvSpPr>
        <p:spPr>
          <a:xfrm>
            <a:off x="7708247" y="2183681"/>
            <a:ext cx="4079963" cy="369332"/>
          </a:xfrm>
          <a:prstGeom prst="rect">
            <a:avLst/>
          </a:prstGeom>
          <a:noFill/>
        </p:spPr>
        <p:txBody>
          <a:bodyPr wrap="none" rtlCol="0">
            <a:spAutoFit/>
          </a:bodyPr>
          <a:lstStyle/>
          <a:p>
            <a:r>
              <a:rPr lang="en-US" altLang="zh-CN" dirty="0"/>
              <a:t>User</a:t>
            </a:r>
            <a:r>
              <a:rPr lang="zh-CN" altLang="en-US" dirty="0"/>
              <a:t>类，不同的需求，用户类必定不同</a:t>
            </a:r>
            <a:endParaRPr lang="zh-CN" altLang="en-US" dirty="0"/>
          </a:p>
        </p:txBody>
      </p:sp>
      <p:sp>
        <p:nvSpPr>
          <p:cNvPr id="4" name="文本框 3"/>
          <p:cNvSpPr txBox="1"/>
          <p:nvPr/>
        </p:nvSpPr>
        <p:spPr>
          <a:xfrm>
            <a:off x="7708247" y="2660543"/>
            <a:ext cx="4079963" cy="923330"/>
          </a:xfrm>
          <a:prstGeom prst="rect">
            <a:avLst/>
          </a:prstGeom>
          <a:noFill/>
        </p:spPr>
        <p:txBody>
          <a:bodyPr wrap="square" rtlCol="0">
            <a:spAutoFit/>
          </a:bodyPr>
          <a:lstStyle/>
          <a:p>
            <a:r>
              <a:rPr lang="en-US" altLang="zh-CN" dirty="0" err="1"/>
              <a:t>UserStore</a:t>
            </a:r>
            <a:r>
              <a:rPr lang="zh-CN" altLang="en-US" dirty="0"/>
              <a:t>类，本例持续化场所是文件。</a:t>
            </a:r>
            <a:endParaRPr lang="en-US" altLang="zh-CN" dirty="0"/>
          </a:p>
          <a:p>
            <a:r>
              <a:rPr lang="zh-CN" altLang="en-US" dirty="0"/>
              <a:t>未来极有可能持续化至其它场所，比如：数据库</a:t>
            </a:r>
            <a:endParaRPr lang="zh-CN" altLang="en-US" dirty="0"/>
          </a:p>
        </p:txBody>
      </p:sp>
      <p:sp>
        <p:nvSpPr>
          <p:cNvPr id="8" name="文本框 7"/>
          <p:cNvSpPr txBox="1"/>
          <p:nvPr/>
        </p:nvSpPr>
        <p:spPr>
          <a:xfrm>
            <a:off x="7708247" y="3691403"/>
            <a:ext cx="4079963" cy="646331"/>
          </a:xfrm>
          <a:prstGeom prst="rect">
            <a:avLst/>
          </a:prstGeom>
          <a:noFill/>
        </p:spPr>
        <p:txBody>
          <a:bodyPr wrap="square" rtlCol="0">
            <a:spAutoFit/>
          </a:bodyPr>
          <a:lstStyle/>
          <a:p>
            <a:r>
              <a:rPr lang="zh-CN" altLang="en-US" dirty="0"/>
              <a:t>对于可能发生变化的位置，必须将其依赖关系转置。</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800">
        <p:push dir="u"/>
      </p:transition>
    </mc:Choice>
    <mc:Fallback>
      <p:transition spd="slow">
        <p:push dir="u"/>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0"/>
            <a:ext cx="12192000" cy="6858000"/>
            <a:chOff x="-26063" y="280281"/>
            <a:chExt cx="12192000" cy="6858000"/>
          </a:xfrm>
        </p:grpSpPr>
        <p:pic>
          <p:nvPicPr>
            <p:cNvPr id="3" name="图片 2" descr="桌子上有许多窗户&#10;&#10;描述已自动生成"/>
            <p:cNvPicPr>
              <a:picLocks noChangeAspect="1"/>
            </p:cNvPicPr>
            <p:nvPr/>
          </p:nvPicPr>
          <p:blipFill rotWithShape="1">
            <a:blip r:embed="rId1">
              <a:extLst>
                <a:ext uri="{28A0092B-C50C-407E-A947-70E740481C1C}">
                  <a14:useLocalDpi xmlns:a14="http://schemas.microsoft.com/office/drawing/2010/main" val="0"/>
                </a:ext>
              </a:extLst>
            </a:blip>
            <a:srcRect l="183" r="183"/>
            <a:stretch>
              <a:fillRect/>
            </a:stretch>
          </p:blipFill>
          <p:spPr>
            <a:xfrm>
              <a:off x="-26063" y="280281"/>
              <a:ext cx="12192000" cy="6858000"/>
            </a:xfrm>
            <a:prstGeom prst="rect">
              <a:avLst/>
            </a:prstGeom>
          </p:spPr>
        </p:pic>
        <p:sp>
          <p:nvSpPr>
            <p:cNvPr id="6" name="矩形 5"/>
            <p:cNvSpPr/>
            <p:nvPr/>
          </p:nvSpPr>
          <p:spPr>
            <a:xfrm>
              <a:off x="-26063" y="280281"/>
              <a:ext cx="12192000" cy="6858000"/>
            </a:xfrm>
            <a:prstGeom prst="rect">
              <a:avLst/>
            </a:prstGeom>
            <a:gradFill flip="none" rotWithShape="1">
              <a:gsLst>
                <a:gs pos="44000">
                  <a:srgbClr val="FEFBED"/>
                </a:gs>
                <a:gs pos="100000">
                  <a:srgbClr val="FEFBED">
                    <a:alpha val="0"/>
                  </a:srgb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5" name="文本框 4"/>
          <p:cNvSpPr txBox="1"/>
          <p:nvPr/>
        </p:nvSpPr>
        <p:spPr>
          <a:xfrm>
            <a:off x="1048307" y="2223271"/>
            <a:ext cx="10095386" cy="1107996"/>
          </a:xfrm>
          <a:prstGeom prst="rect">
            <a:avLst/>
          </a:prstGeom>
          <a:noFill/>
        </p:spPr>
        <p:txBody>
          <a:bodyPr wrap="square" rtlCol="0">
            <a:spAutoFit/>
          </a:bodyPr>
          <a:lstStyle/>
          <a:p>
            <a:pPr algn="ctr"/>
            <a:r>
              <a:rPr lang="zh-CN" altLang="en-US" sz="6600" dirty="0">
                <a:solidFill>
                  <a:schemeClr val="tx1">
                    <a:lumMod val="85000"/>
                    <a:lumOff val="15000"/>
                  </a:schemeClr>
                </a:solidFill>
                <a:effectLst>
                  <a:outerShdw blurRad="50800" dist="25400" dir="5400000" algn="t" rotWithShape="0">
                    <a:srgbClr val="F9633E">
                      <a:alpha val="40000"/>
                    </a:srgbClr>
                  </a:outerShdw>
                </a:effectLst>
                <a:latin typeface="微软雅黑" panose="020B0503020204020204" pitchFamily="34" charset="-122"/>
                <a:ea typeface="微软雅黑" panose="020B0503020204020204" pitchFamily="34" charset="-122"/>
              </a:rPr>
              <a:t>依赖转置</a:t>
            </a:r>
            <a:endParaRPr lang="zh-CN" altLang="en-US" sz="6600" dirty="0">
              <a:solidFill>
                <a:schemeClr val="tx1">
                  <a:lumMod val="85000"/>
                  <a:lumOff val="15000"/>
                </a:schemeClr>
              </a:solidFill>
              <a:effectLst>
                <a:outerShdw blurRad="50800" dist="25400" dir="5400000" algn="t" rotWithShape="0">
                  <a:srgbClr val="F9633E">
                    <a:alpha val="40000"/>
                  </a:srgbClr>
                </a:outerShdw>
              </a:effectLst>
              <a:latin typeface="微软雅黑" panose="020B0503020204020204" pitchFamily="34" charset="-122"/>
              <a:ea typeface="微软雅黑" panose="020B0503020204020204" pitchFamily="34" charset="-122"/>
            </a:endParaRPr>
          </a:p>
        </p:txBody>
      </p:sp>
      <p:grpSp>
        <p:nvGrpSpPr>
          <p:cNvPr id="11" name="组合 10"/>
          <p:cNvGrpSpPr/>
          <p:nvPr/>
        </p:nvGrpSpPr>
        <p:grpSpPr>
          <a:xfrm>
            <a:off x="3900866" y="893386"/>
            <a:ext cx="4390268" cy="1323439"/>
            <a:chOff x="3850907" y="893386"/>
            <a:chExt cx="4390268" cy="1323439"/>
          </a:xfrm>
        </p:grpSpPr>
        <p:sp>
          <p:nvSpPr>
            <p:cNvPr id="7" name="文本框 6"/>
            <p:cNvSpPr txBox="1"/>
            <p:nvPr/>
          </p:nvSpPr>
          <p:spPr>
            <a:xfrm>
              <a:off x="5079089" y="893386"/>
              <a:ext cx="1933904" cy="1323439"/>
            </a:xfrm>
            <a:prstGeom prst="rect">
              <a:avLst/>
            </a:prstGeom>
            <a:noFill/>
          </p:spPr>
          <p:txBody>
            <a:bodyPr wrap="square">
              <a:spAutoFit/>
            </a:bodyPr>
            <a:lstStyle/>
            <a:p>
              <a:pPr algn="ctr"/>
              <a:r>
                <a:rPr lang="en-US" altLang="zh-CN" sz="8000" b="1" dirty="0">
                  <a:gradFill flip="none" rotWithShape="1">
                    <a:gsLst>
                      <a:gs pos="35000">
                        <a:srgbClr val="F9633E"/>
                      </a:gs>
                      <a:gs pos="100000">
                        <a:srgbClr val="FFE081"/>
                      </a:gs>
                    </a:gsLst>
                    <a:lin ang="8100000" scaled="1"/>
                    <a:tileRect/>
                  </a:gradFill>
                  <a:effectLst>
                    <a:outerShdw blurRad="50800" dist="50800" dir="5400000" algn="ctr" rotWithShape="0">
                      <a:srgbClr val="FFE081"/>
                    </a:outerShdw>
                  </a:effectLst>
                  <a:latin typeface="微软雅黑" panose="020B0503020204020204" pitchFamily="34" charset="-122"/>
                  <a:ea typeface="微软雅黑" panose="020B0503020204020204" pitchFamily="34" charset="-122"/>
                </a:rPr>
                <a:t>03</a:t>
              </a:r>
              <a:endParaRPr lang="zh-CN" altLang="en-US" sz="8000" b="1" dirty="0">
                <a:gradFill flip="none" rotWithShape="1">
                  <a:gsLst>
                    <a:gs pos="35000">
                      <a:srgbClr val="F9633E"/>
                    </a:gs>
                    <a:gs pos="100000">
                      <a:srgbClr val="FFE081"/>
                    </a:gs>
                  </a:gsLst>
                  <a:lin ang="8100000" scaled="1"/>
                  <a:tileRect/>
                </a:gradFill>
                <a:effectLst>
                  <a:outerShdw blurRad="50800" dist="50800" dir="5400000" algn="ctr" rotWithShape="0">
                    <a:srgbClr val="FFE081"/>
                  </a:outerShdw>
                </a:effectLst>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6963034" y="1555105"/>
              <a:ext cx="1278141" cy="0"/>
            </a:xfrm>
            <a:prstGeom prst="line">
              <a:avLst/>
            </a:prstGeom>
            <a:ln w="1270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3850907" y="1555105"/>
              <a:ext cx="1278141" cy="0"/>
            </a:xfrm>
            <a:prstGeom prst="line">
              <a:avLst/>
            </a:prstGeom>
            <a:ln w="1270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grpSp>
      <p:sp>
        <p:nvSpPr>
          <p:cNvPr id="12" name="文本框 11"/>
          <p:cNvSpPr txBox="1"/>
          <p:nvPr/>
        </p:nvSpPr>
        <p:spPr>
          <a:xfrm>
            <a:off x="2965049" y="3437680"/>
            <a:ext cx="6261902" cy="309508"/>
          </a:xfrm>
          <a:prstGeom prst="rect">
            <a:avLst/>
          </a:prstGeom>
          <a:noFill/>
        </p:spPr>
        <p:txBody>
          <a:bodyPr wrap="square" rtlCol="0">
            <a:spAutoFit/>
          </a:bodyPr>
          <a:lstStyle/>
          <a:p>
            <a:pPr algn="ctr">
              <a:lnSpc>
                <a:spcPct val="150000"/>
              </a:lnSpc>
            </a:pPr>
            <a:r>
              <a:rPr lang="zh-CN" altLang="en-US" sz="1050" dirty="0">
                <a:solidFill>
                  <a:srgbClr val="F9633E"/>
                </a:solidFill>
                <a:latin typeface="微软雅黑" panose="020B0503020204020204" pitchFamily="34" charset="-122"/>
                <a:ea typeface="微软雅黑" panose="020B0503020204020204" pitchFamily="34" charset="-122"/>
              </a:rPr>
              <a:t>反转依赖，屏蔽变化的基本操作</a:t>
            </a:r>
            <a:endParaRPr lang="en-US" altLang="zh-CN" sz="1050" dirty="0">
              <a:solidFill>
                <a:srgbClr val="F9633E"/>
              </a:solidFill>
              <a:latin typeface="微软雅黑" panose="020B0503020204020204" pitchFamily="34" charset="-122"/>
              <a:ea typeface="微软雅黑" panose="020B0503020204020204" pitchFamily="34" charset="-122"/>
            </a:endParaRPr>
          </a:p>
        </p:txBody>
      </p:sp>
      <p:pic>
        <p:nvPicPr>
          <p:cNvPr id="13" name="图片 12" descr="图片包含 站, 黑暗, 男人, 大&#10;&#10;描述已自动生成"/>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093601" y="893386"/>
            <a:ext cx="1143561" cy="1143561"/>
          </a:xfrm>
          <a:prstGeom prst="rect">
            <a:avLst/>
          </a:prstGeom>
          <a:effectLst>
            <a:outerShdw blurRad="50800" dist="38100" dir="8100000" algn="tr" rotWithShape="0">
              <a:srgbClr val="FFE081">
                <a:alpha val="40000"/>
              </a:srgbClr>
            </a:outerShdw>
          </a:effectLst>
        </p:spPr>
      </p:pic>
    </p:spTree>
  </p:cSld>
  <p:clrMapOvr>
    <a:masterClrMapping/>
  </p:clrMapOvr>
  <mc:AlternateContent xmlns:mc="http://schemas.openxmlformats.org/markup-compatibility/2006">
    <mc:Choice xmlns:p14="http://schemas.microsoft.com/office/powerpoint/2010/main" Requires="p14">
      <p:transition spd="slow" p14:dur="800">
        <p:push dir="u"/>
      </p:transition>
    </mc:Choice>
    <mc:Fallback>
      <p:transition spd="slow">
        <p:push dir="u"/>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9503" y="371700"/>
            <a:ext cx="11513287" cy="1090480"/>
            <a:chOff x="439503" y="371700"/>
            <a:chExt cx="11513287" cy="1090480"/>
          </a:xfrm>
        </p:grpSpPr>
        <p:grpSp>
          <p:nvGrpSpPr>
            <p:cNvPr id="13" name="组合 12"/>
            <p:cNvGrpSpPr/>
            <p:nvPr/>
          </p:nvGrpSpPr>
          <p:grpSpPr>
            <a:xfrm>
              <a:off x="439503" y="406425"/>
              <a:ext cx="6648120" cy="700511"/>
              <a:chOff x="4884181" y="1367124"/>
              <a:chExt cx="6648120" cy="700511"/>
            </a:xfrm>
          </p:grpSpPr>
          <p:grpSp>
            <p:nvGrpSpPr>
              <p:cNvPr id="12" name="组合 11"/>
              <p:cNvGrpSpPr/>
              <p:nvPr/>
            </p:nvGrpSpPr>
            <p:grpSpPr>
              <a:xfrm>
                <a:off x="4884181" y="1367124"/>
                <a:ext cx="788278" cy="700511"/>
                <a:chOff x="4884181" y="1367124"/>
                <a:chExt cx="788278" cy="700511"/>
              </a:xfrm>
            </p:grpSpPr>
            <p:sp>
              <p:nvSpPr>
                <p:cNvPr id="10" name="任意多边形: 形状 9"/>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4884181" y="1367124"/>
                  <a:ext cx="788278" cy="584775"/>
                </a:xfrm>
                <a:prstGeom prst="rect">
                  <a:avLst/>
                </a:prstGeom>
                <a:noFill/>
              </p:spPr>
              <p:txBody>
                <a:bodyPr wrap="square" rtlCol="0">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序</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实验一的一些问题</a:t>
                </a:r>
                <a:endPar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endParaRPr>
              </a:p>
            </p:txBody>
          </p:sp>
        </p:grpSp>
        <p:cxnSp>
          <p:nvCxnSpPr>
            <p:cNvPr id="14" name="直接连接符 13"/>
            <p:cNvCxnSpPr/>
            <p:nvPr/>
          </p:nvCxnSpPr>
          <p:spPr>
            <a:xfrm>
              <a:off x="5567422" y="860624"/>
              <a:ext cx="6157732"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1" r="9089"/>
            <a:stretch>
              <a:fillRect/>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2" name="组合 1"/>
          <p:cNvGrpSpPr/>
          <p:nvPr/>
        </p:nvGrpSpPr>
        <p:grpSpPr>
          <a:xfrm>
            <a:off x="477022" y="1340879"/>
            <a:ext cx="2572790" cy="544010"/>
            <a:chOff x="1037996" y="1888516"/>
            <a:chExt cx="10113480" cy="544010"/>
          </a:xfrm>
        </p:grpSpPr>
        <p:sp>
          <p:nvSpPr>
            <p:cNvPr id="4" name="矩形: 圆角 3"/>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7" name="文本框 6"/>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代码不优雅</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21" name="文本框 20"/>
          <p:cNvSpPr txBox="1"/>
          <p:nvPr/>
        </p:nvSpPr>
        <p:spPr>
          <a:xfrm>
            <a:off x="477022" y="1951104"/>
            <a:ext cx="5090400" cy="458908"/>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能用循环的地方应该用循环，硬写代码要不得。</a:t>
            </a:r>
            <a:endParaRPr lang="zh-CN" altLang="en-US" dirty="0">
              <a:latin typeface="微软雅黑" panose="020B0503020204020204" pitchFamily="34" charset="-122"/>
              <a:ea typeface="微软雅黑" panose="020B0503020204020204" pitchFamily="34" charset="-122"/>
            </a:endParaRPr>
          </a:p>
        </p:txBody>
      </p:sp>
      <p:pic>
        <p:nvPicPr>
          <p:cNvPr id="23" name="图片 22"/>
          <p:cNvPicPr>
            <a:picLocks noChangeAspect="1"/>
          </p:cNvPicPr>
          <p:nvPr/>
        </p:nvPicPr>
        <p:blipFill>
          <a:blip r:embed="rId2"/>
          <a:stretch>
            <a:fillRect/>
          </a:stretch>
        </p:blipFill>
        <p:spPr>
          <a:xfrm>
            <a:off x="525302" y="2476227"/>
            <a:ext cx="3234226" cy="3921925"/>
          </a:xfrm>
          <a:prstGeom prst="rect">
            <a:avLst/>
          </a:prstGeom>
        </p:spPr>
      </p:pic>
      <p:grpSp>
        <p:nvGrpSpPr>
          <p:cNvPr id="24" name="组合 23"/>
          <p:cNvGrpSpPr/>
          <p:nvPr/>
        </p:nvGrpSpPr>
        <p:grpSpPr>
          <a:xfrm>
            <a:off x="5877697" y="1340879"/>
            <a:ext cx="2572790" cy="544010"/>
            <a:chOff x="1037996" y="1888516"/>
            <a:chExt cx="10113480" cy="544010"/>
          </a:xfrm>
        </p:grpSpPr>
        <p:sp>
          <p:nvSpPr>
            <p:cNvPr id="30" name="矩形: 圆角 29"/>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31" name="文本框 30"/>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参照物要看清</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32" name="文本框 31"/>
          <p:cNvSpPr txBox="1"/>
          <p:nvPr/>
        </p:nvSpPr>
        <p:spPr>
          <a:xfrm>
            <a:off x="5877697" y="1951104"/>
            <a:ext cx="5090400" cy="458908"/>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参照物上的符号要看清，参照就要参照到位。</a:t>
            </a:r>
            <a:endParaRPr lang="zh-CN" altLang="en-US" dirty="0">
              <a:latin typeface="微软雅黑" panose="020B0503020204020204" pitchFamily="34" charset="-122"/>
              <a:ea typeface="微软雅黑" panose="020B0503020204020204" pitchFamily="34" charset="-122"/>
            </a:endParaRPr>
          </a:p>
        </p:txBody>
      </p:sp>
      <p:pic>
        <p:nvPicPr>
          <p:cNvPr id="34" name="图片 33"/>
          <p:cNvPicPr>
            <a:picLocks noChangeAspect="1"/>
          </p:cNvPicPr>
          <p:nvPr/>
        </p:nvPicPr>
        <p:blipFill>
          <a:blip r:embed="rId3"/>
          <a:stretch>
            <a:fillRect/>
          </a:stretch>
        </p:blipFill>
        <p:spPr>
          <a:xfrm>
            <a:off x="5917743" y="2481043"/>
            <a:ext cx="4152381" cy="2171429"/>
          </a:xfrm>
          <a:prstGeom prst="rect">
            <a:avLst/>
          </a:prstGeom>
        </p:spPr>
      </p:pic>
      <p:pic>
        <p:nvPicPr>
          <p:cNvPr id="37" name="图片 36"/>
          <p:cNvPicPr>
            <a:picLocks noChangeAspect="1"/>
          </p:cNvPicPr>
          <p:nvPr/>
        </p:nvPicPr>
        <p:blipFill>
          <a:blip r:embed="rId4"/>
          <a:stretch>
            <a:fillRect/>
          </a:stretch>
        </p:blipFill>
        <p:spPr>
          <a:xfrm>
            <a:off x="5865298" y="4053047"/>
            <a:ext cx="4514286" cy="2561905"/>
          </a:xfrm>
          <a:prstGeom prst="rect">
            <a:avLst/>
          </a:prstGeom>
        </p:spPr>
      </p:pic>
      <p:sp>
        <p:nvSpPr>
          <p:cNvPr id="38" name="文本框 37"/>
          <p:cNvSpPr txBox="1"/>
          <p:nvPr/>
        </p:nvSpPr>
        <p:spPr>
          <a:xfrm>
            <a:off x="10349108" y="3028783"/>
            <a:ext cx="1107996" cy="646331"/>
          </a:xfrm>
          <a:prstGeom prst="rect">
            <a:avLst/>
          </a:prstGeom>
          <a:noFill/>
        </p:spPr>
        <p:txBody>
          <a:bodyPr wrap="none" rtlCol="0">
            <a:spAutoFit/>
          </a:bodyPr>
          <a:lstStyle/>
          <a:p>
            <a:r>
              <a:rPr lang="zh-CN" altLang="en-US" dirty="0"/>
              <a:t>分隔符显</a:t>
            </a:r>
            <a:endParaRPr lang="en-US" altLang="zh-CN" dirty="0"/>
          </a:p>
          <a:p>
            <a:r>
              <a:rPr lang="zh-CN" altLang="en-US" dirty="0"/>
              <a:t>然是等号</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800">
        <p:push dir="u"/>
      </p:transition>
    </mc:Choice>
    <mc:Fallback>
      <p:transition spd="slow">
        <p:push dir="u"/>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9503" y="371700"/>
            <a:ext cx="11513287" cy="1090480"/>
            <a:chOff x="439503" y="371700"/>
            <a:chExt cx="11513287" cy="1090480"/>
          </a:xfrm>
        </p:grpSpPr>
        <p:grpSp>
          <p:nvGrpSpPr>
            <p:cNvPr id="13" name="组合 12"/>
            <p:cNvGrpSpPr/>
            <p:nvPr/>
          </p:nvGrpSpPr>
          <p:grpSpPr>
            <a:xfrm>
              <a:off x="439503" y="406425"/>
              <a:ext cx="6648120" cy="700511"/>
              <a:chOff x="4884181" y="1367124"/>
              <a:chExt cx="6648120" cy="700511"/>
            </a:xfrm>
          </p:grpSpPr>
          <p:grpSp>
            <p:nvGrpSpPr>
              <p:cNvPr id="12" name="组合 11"/>
              <p:cNvGrpSpPr/>
              <p:nvPr/>
            </p:nvGrpSpPr>
            <p:grpSpPr>
              <a:xfrm>
                <a:off x="4884181" y="1367124"/>
                <a:ext cx="788278" cy="700511"/>
                <a:chOff x="4884181" y="1367124"/>
                <a:chExt cx="788278" cy="700511"/>
              </a:xfrm>
            </p:grpSpPr>
            <p:sp>
              <p:nvSpPr>
                <p:cNvPr id="10" name="任意多边形: 形状 9"/>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03</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依赖转置</a:t>
                </a:r>
                <a:endPar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endParaRPr>
              </a:p>
            </p:txBody>
          </p:sp>
        </p:grpSp>
        <p:cxnSp>
          <p:nvCxnSpPr>
            <p:cNvPr id="14" name="直接连接符 13"/>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1" r="9089"/>
            <a:stretch>
              <a:fillRect/>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p:cNvGrpSpPr/>
          <p:nvPr/>
        </p:nvGrpSpPr>
        <p:grpSpPr>
          <a:xfrm>
            <a:off x="516695" y="1234759"/>
            <a:ext cx="2572790" cy="544010"/>
            <a:chOff x="1037996" y="1888516"/>
            <a:chExt cx="10113480" cy="544010"/>
          </a:xfrm>
        </p:grpSpPr>
        <p:sp>
          <p:nvSpPr>
            <p:cNvPr id="5" name="矩形: 圆角 4"/>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什么是依赖</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pic>
        <p:nvPicPr>
          <p:cNvPr id="20" name="图片 1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707830" y="2184295"/>
            <a:ext cx="6673804" cy="4089610"/>
          </a:xfrm>
          <a:prstGeom prst="rect">
            <a:avLst/>
          </a:prstGeom>
        </p:spPr>
      </p:pic>
      <p:sp>
        <p:nvSpPr>
          <p:cNvPr id="2" name="文本框 1"/>
          <p:cNvSpPr txBox="1"/>
          <p:nvPr/>
        </p:nvSpPr>
        <p:spPr>
          <a:xfrm>
            <a:off x="3137765" y="1337487"/>
            <a:ext cx="5317481" cy="369332"/>
          </a:xfrm>
          <a:prstGeom prst="rect">
            <a:avLst/>
          </a:prstGeom>
          <a:noFill/>
        </p:spPr>
        <p:txBody>
          <a:bodyPr wrap="none" rtlCol="0">
            <a:spAutoFit/>
          </a:bodyPr>
          <a:lstStyle/>
          <a:p>
            <a:r>
              <a:rPr lang="zh-CN" altLang="en-US" dirty="0"/>
              <a:t>在</a:t>
            </a:r>
            <a:r>
              <a:rPr lang="en-US" altLang="zh-CN" dirty="0"/>
              <a:t>A</a:t>
            </a:r>
            <a:r>
              <a:rPr lang="zh-CN" altLang="en-US" dirty="0"/>
              <a:t>类中，直接调用</a:t>
            </a:r>
            <a:r>
              <a:rPr lang="en-US" altLang="zh-CN" dirty="0"/>
              <a:t>B</a:t>
            </a:r>
            <a:r>
              <a:rPr lang="zh-CN" altLang="en-US" dirty="0"/>
              <a:t>类的对象，就是</a:t>
            </a:r>
            <a:r>
              <a:rPr lang="en-US" altLang="zh-CN" dirty="0"/>
              <a:t>A</a:t>
            </a:r>
            <a:r>
              <a:rPr lang="zh-CN" altLang="en-US" dirty="0"/>
              <a:t>对</a:t>
            </a:r>
            <a:r>
              <a:rPr lang="en-US" altLang="zh-CN" dirty="0"/>
              <a:t>B</a:t>
            </a:r>
            <a:r>
              <a:rPr lang="zh-CN" altLang="en-US" dirty="0"/>
              <a:t>的依赖。</a:t>
            </a:r>
            <a:endParaRPr lang="zh-CN" altLang="en-US" dirty="0"/>
          </a:p>
        </p:txBody>
      </p:sp>
      <p:sp>
        <p:nvSpPr>
          <p:cNvPr id="8" name="文本框 7"/>
          <p:cNvSpPr txBox="1"/>
          <p:nvPr/>
        </p:nvSpPr>
        <p:spPr>
          <a:xfrm>
            <a:off x="7649961" y="2183681"/>
            <a:ext cx="4079963" cy="923330"/>
          </a:xfrm>
          <a:prstGeom prst="rect">
            <a:avLst/>
          </a:prstGeom>
          <a:noFill/>
        </p:spPr>
        <p:txBody>
          <a:bodyPr wrap="square" rtlCol="0">
            <a:spAutoFit/>
          </a:bodyPr>
          <a:lstStyle/>
          <a:p>
            <a:r>
              <a:rPr lang="zh-CN" altLang="en-US" dirty="0"/>
              <a:t>本例中，</a:t>
            </a:r>
            <a:r>
              <a:rPr lang="en-US" altLang="zh-CN" dirty="0"/>
              <a:t>Certification</a:t>
            </a:r>
            <a:r>
              <a:rPr lang="zh-CN" altLang="en-US" dirty="0"/>
              <a:t>类的</a:t>
            </a:r>
            <a:r>
              <a:rPr lang="en-US" altLang="zh-CN" dirty="0"/>
              <a:t>Subject</a:t>
            </a:r>
            <a:r>
              <a:rPr lang="zh-CN" altLang="en-US" dirty="0"/>
              <a:t>属性，其类型为</a:t>
            </a:r>
            <a:r>
              <a:rPr lang="en-US" altLang="zh-CN" dirty="0"/>
              <a:t>User</a:t>
            </a:r>
            <a:r>
              <a:rPr lang="zh-CN" altLang="en-US" dirty="0"/>
              <a:t>。所以，称</a:t>
            </a:r>
            <a:r>
              <a:rPr lang="en-US" altLang="zh-CN" dirty="0"/>
              <a:t>Certification</a:t>
            </a:r>
            <a:r>
              <a:rPr lang="zh-CN" altLang="en-US" dirty="0"/>
              <a:t>依赖于</a:t>
            </a:r>
            <a:r>
              <a:rPr lang="en-US" altLang="zh-CN" dirty="0"/>
              <a:t>User</a:t>
            </a:r>
            <a:r>
              <a:rPr lang="zh-CN" altLang="en-US" dirty="0"/>
              <a:t>类。</a:t>
            </a:r>
            <a:endParaRPr lang="zh-CN" altLang="en-US" dirty="0"/>
          </a:p>
        </p:txBody>
      </p:sp>
      <p:sp>
        <p:nvSpPr>
          <p:cNvPr id="15" name="文本框 14"/>
          <p:cNvSpPr txBox="1"/>
          <p:nvPr/>
        </p:nvSpPr>
        <p:spPr>
          <a:xfrm>
            <a:off x="7649961" y="3234439"/>
            <a:ext cx="4079963" cy="1200329"/>
          </a:xfrm>
          <a:prstGeom prst="rect">
            <a:avLst/>
          </a:prstGeom>
          <a:noFill/>
        </p:spPr>
        <p:txBody>
          <a:bodyPr wrap="square" rtlCol="0">
            <a:spAutoFit/>
          </a:bodyPr>
          <a:lstStyle/>
          <a:p>
            <a:r>
              <a:rPr lang="zh-CN" altLang="en-US" dirty="0"/>
              <a:t>当依赖关系存在时，被依赖一方（箭头所指向的一方）发生改变时，会引起所有依赖方（箭头引出的一方）的不可知变化。</a:t>
            </a:r>
            <a:endParaRPr lang="zh-CN" altLang="en-US" dirty="0"/>
          </a:p>
        </p:txBody>
      </p:sp>
      <p:sp>
        <p:nvSpPr>
          <p:cNvPr id="16" name="文本框 15"/>
          <p:cNvSpPr txBox="1"/>
          <p:nvPr/>
        </p:nvSpPr>
        <p:spPr>
          <a:xfrm>
            <a:off x="7645191" y="4562196"/>
            <a:ext cx="4079963" cy="923330"/>
          </a:xfrm>
          <a:prstGeom prst="rect">
            <a:avLst/>
          </a:prstGeom>
          <a:noFill/>
        </p:spPr>
        <p:txBody>
          <a:bodyPr wrap="square" rtlCol="0">
            <a:spAutoFit/>
          </a:bodyPr>
          <a:lstStyle/>
          <a:p>
            <a:r>
              <a:rPr lang="zh-CN" altLang="en-US" dirty="0"/>
              <a:t>例：当</a:t>
            </a:r>
            <a:r>
              <a:rPr lang="en-US" altLang="zh-CN" dirty="0"/>
              <a:t>User</a:t>
            </a:r>
            <a:r>
              <a:rPr lang="zh-CN" altLang="en-US" dirty="0"/>
              <a:t>的</a:t>
            </a:r>
            <a:r>
              <a:rPr lang="en-US" altLang="zh-CN" dirty="0"/>
              <a:t>ID</a:t>
            </a:r>
            <a:r>
              <a:rPr lang="zh-CN" altLang="en-US" dirty="0"/>
              <a:t>字段变更为</a:t>
            </a:r>
            <a:r>
              <a:rPr lang="en-US" altLang="zh-CN" dirty="0" err="1"/>
              <a:t>Seiral</a:t>
            </a:r>
            <a:r>
              <a:rPr lang="zh-CN" altLang="en-US" dirty="0"/>
              <a:t>字段时，或者</a:t>
            </a:r>
            <a:r>
              <a:rPr lang="en-US" altLang="zh-CN" dirty="0"/>
              <a:t>User</a:t>
            </a:r>
            <a:r>
              <a:rPr lang="zh-CN" altLang="en-US" dirty="0"/>
              <a:t>中</a:t>
            </a:r>
            <a:r>
              <a:rPr lang="en-US" altLang="zh-CN" dirty="0" err="1"/>
              <a:t>RealName</a:t>
            </a:r>
            <a:r>
              <a:rPr lang="zh-CN" altLang="en-US" dirty="0"/>
              <a:t>字段被删除时，都有可能使所有依赖于它的类全部崩溃。</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800">
        <p:push dir="u"/>
      </p:transition>
    </mc:Choice>
    <mc:Fallback>
      <p:transition spd="slow">
        <p:push dir="u"/>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9503" y="371700"/>
            <a:ext cx="11513287" cy="1090480"/>
            <a:chOff x="439503" y="371700"/>
            <a:chExt cx="11513287" cy="1090480"/>
          </a:xfrm>
        </p:grpSpPr>
        <p:grpSp>
          <p:nvGrpSpPr>
            <p:cNvPr id="13" name="组合 12"/>
            <p:cNvGrpSpPr/>
            <p:nvPr/>
          </p:nvGrpSpPr>
          <p:grpSpPr>
            <a:xfrm>
              <a:off x="439503" y="406425"/>
              <a:ext cx="6648120" cy="700511"/>
              <a:chOff x="4884181" y="1367124"/>
              <a:chExt cx="6648120" cy="700511"/>
            </a:xfrm>
          </p:grpSpPr>
          <p:grpSp>
            <p:nvGrpSpPr>
              <p:cNvPr id="12" name="组合 11"/>
              <p:cNvGrpSpPr/>
              <p:nvPr/>
            </p:nvGrpSpPr>
            <p:grpSpPr>
              <a:xfrm>
                <a:off x="4884181" y="1367124"/>
                <a:ext cx="788278" cy="700511"/>
                <a:chOff x="4884181" y="1367124"/>
                <a:chExt cx="788278" cy="700511"/>
              </a:xfrm>
            </p:grpSpPr>
            <p:sp>
              <p:nvSpPr>
                <p:cNvPr id="10" name="任意多边形: 形状 9"/>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03</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依赖转置</a:t>
                </a:r>
                <a:endPar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endParaRPr>
              </a:p>
            </p:txBody>
          </p:sp>
        </p:grpSp>
        <p:cxnSp>
          <p:nvCxnSpPr>
            <p:cNvPr id="14" name="直接连接符 13"/>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1" r="9089"/>
            <a:stretch>
              <a:fillRect/>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p:cNvGrpSpPr/>
          <p:nvPr/>
        </p:nvGrpSpPr>
        <p:grpSpPr>
          <a:xfrm>
            <a:off x="516695" y="1234759"/>
            <a:ext cx="2572790" cy="544010"/>
            <a:chOff x="1037996" y="1888516"/>
            <a:chExt cx="10113480" cy="544010"/>
          </a:xfrm>
        </p:grpSpPr>
        <p:sp>
          <p:nvSpPr>
            <p:cNvPr id="5" name="矩形: 圆角 4"/>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解除依赖</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pic>
        <p:nvPicPr>
          <p:cNvPr id="20" name="图片 1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933072" y="2184295"/>
            <a:ext cx="6223319" cy="4089610"/>
          </a:xfrm>
          <a:prstGeom prst="rect">
            <a:avLst/>
          </a:prstGeom>
        </p:spPr>
      </p:pic>
      <p:sp>
        <p:nvSpPr>
          <p:cNvPr id="2" name="文本框 1"/>
          <p:cNvSpPr txBox="1"/>
          <p:nvPr/>
        </p:nvSpPr>
        <p:spPr>
          <a:xfrm>
            <a:off x="3137765" y="1337487"/>
            <a:ext cx="5262979" cy="369332"/>
          </a:xfrm>
          <a:prstGeom prst="rect">
            <a:avLst/>
          </a:prstGeom>
          <a:noFill/>
        </p:spPr>
        <p:txBody>
          <a:bodyPr wrap="none" rtlCol="0">
            <a:spAutoFit/>
          </a:bodyPr>
          <a:lstStyle/>
          <a:p>
            <a:r>
              <a:rPr lang="zh-CN" altLang="en-US" dirty="0"/>
              <a:t>由于依赖关系的可怕，所以必须要解除依赖关系。</a:t>
            </a:r>
            <a:endParaRPr lang="zh-CN" altLang="en-US" dirty="0"/>
          </a:p>
        </p:txBody>
      </p:sp>
      <p:sp>
        <p:nvSpPr>
          <p:cNvPr id="8" name="文本框 7"/>
          <p:cNvSpPr txBox="1"/>
          <p:nvPr/>
        </p:nvSpPr>
        <p:spPr>
          <a:xfrm>
            <a:off x="7649961" y="2183681"/>
            <a:ext cx="4079963" cy="1200329"/>
          </a:xfrm>
          <a:prstGeom prst="rect">
            <a:avLst/>
          </a:prstGeom>
          <a:noFill/>
        </p:spPr>
        <p:txBody>
          <a:bodyPr wrap="square" rtlCol="0">
            <a:spAutoFit/>
          </a:bodyPr>
          <a:lstStyle/>
          <a:p>
            <a:r>
              <a:rPr lang="zh-CN" altLang="en-US" dirty="0"/>
              <a:t>在解除依赖关系时，需要先将被依赖的对象改为接口。</a:t>
            </a:r>
            <a:endParaRPr lang="en-US" altLang="zh-CN" dirty="0"/>
          </a:p>
          <a:p>
            <a:endParaRPr lang="en-US" altLang="zh-CN" dirty="0"/>
          </a:p>
          <a:p>
            <a:r>
              <a:rPr lang="zh-CN" altLang="en-US" dirty="0"/>
              <a:t>之后，原来的类实现接口。</a:t>
            </a:r>
            <a:endParaRPr lang="zh-CN" altLang="en-US" dirty="0"/>
          </a:p>
        </p:txBody>
      </p:sp>
      <p:pic>
        <p:nvPicPr>
          <p:cNvPr id="4" name="图片 3"/>
          <p:cNvPicPr>
            <a:picLocks noChangeAspect="1"/>
          </p:cNvPicPr>
          <p:nvPr/>
        </p:nvPicPr>
        <p:blipFill>
          <a:blip r:embed="rId3"/>
          <a:stretch>
            <a:fillRect/>
          </a:stretch>
        </p:blipFill>
        <p:spPr>
          <a:xfrm>
            <a:off x="7649961" y="3634074"/>
            <a:ext cx="3275716" cy="236330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push dir="u"/>
      </p:transition>
    </mc:Choice>
    <mc:Fallback>
      <p:transition spd="slow">
        <p:push dir="u"/>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9503" y="371700"/>
            <a:ext cx="11513287" cy="1090480"/>
            <a:chOff x="439503" y="371700"/>
            <a:chExt cx="11513287" cy="1090480"/>
          </a:xfrm>
        </p:grpSpPr>
        <p:grpSp>
          <p:nvGrpSpPr>
            <p:cNvPr id="13" name="组合 12"/>
            <p:cNvGrpSpPr/>
            <p:nvPr/>
          </p:nvGrpSpPr>
          <p:grpSpPr>
            <a:xfrm>
              <a:off x="439503" y="406425"/>
              <a:ext cx="6648120" cy="700511"/>
              <a:chOff x="4884181" y="1367124"/>
              <a:chExt cx="6648120" cy="700511"/>
            </a:xfrm>
          </p:grpSpPr>
          <p:grpSp>
            <p:nvGrpSpPr>
              <p:cNvPr id="12" name="组合 11"/>
              <p:cNvGrpSpPr/>
              <p:nvPr/>
            </p:nvGrpSpPr>
            <p:grpSpPr>
              <a:xfrm>
                <a:off x="4884181" y="1367124"/>
                <a:ext cx="788278" cy="700511"/>
                <a:chOff x="4884181" y="1367124"/>
                <a:chExt cx="788278" cy="700511"/>
              </a:xfrm>
            </p:grpSpPr>
            <p:sp>
              <p:nvSpPr>
                <p:cNvPr id="10" name="任意多边形: 形状 9"/>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03</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依赖转置</a:t>
                </a:r>
                <a:endPar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endParaRPr>
              </a:p>
            </p:txBody>
          </p:sp>
        </p:grpSp>
        <p:cxnSp>
          <p:nvCxnSpPr>
            <p:cNvPr id="14" name="直接连接符 13"/>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1" r="9089"/>
            <a:stretch>
              <a:fillRect/>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p:cNvGrpSpPr/>
          <p:nvPr/>
        </p:nvGrpSpPr>
        <p:grpSpPr>
          <a:xfrm>
            <a:off x="5948855" y="1106936"/>
            <a:ext cx="2572790" cy="544010"/>
            <a:chOff x="1037996" y="1888516"/>
            <a:chExt cx="10113480" cy="544010"/>
          </a:xfrm>
        </p:grpSpPr>
        <p:sp>
          <p:nvSpPr>
            <p:cNvPr id="5" name="矩形: 圆角 4"/>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依赖转置</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pic>
        <p:nvPicPr>
          <p:cNvPr id="15" name="图片 14"/>
          <p:cNvPicPr>
            <a:picLocks noChangeAspect="1"/>
          </p:cNvPicPr>
          <p:nvPr/>
        </p:nvPicPr>
        <p:blipFill>
          <a:blip r:embed="rId2"/>
          <a:stretch>
            <a:fillRect/>
          </a:stretch>
        </p:blipFill>
        <p:spPr>
          <a:xfrm>
            <a:off x="477022" y="1162906"/>
            <a:ext cx="5305304" cy="5288655"/>
          </a:xfrm>
          <a:prstGeom prst="rect">
            <a:avLst/>
          </a:prstGeom>
        </p:spPr>
      </p:pic>
      <p:sp>
        <p:nvSpPr>
          <p:cNvPr id="16" name="文本框 15"/>
          <p:cNvSpPr txBox="1"/>
          <p:nvPr/>
        </p:nvSpPr>
        <p:spPr>
          <a:xfrm>
            <a:off x="5997135" y="1904804"/>
            <a:ext cx="5776300" cy="4247317"/>
          </a:xfrm>
          <a:prstGeom prst="rect">
            <a:avLst/>
          </a:prstGeom>
          <a:noFill/>
        </p:spPr>
        <p:txBody>
          <a:bodyPr wrap="square" rtlCol="0">
            <a:spAutoFit/>
          </a:bodyPr>
          <a:lstStyle/>
          <a:p>
            <a:r>
              <a:rPr lang="zh-CN" altLang="en-US" dirty="0"/>
              <a:t>可以观察到，原来全部自顶向下的箭头，被两个向上的虚线箭头所改变，这相当于反转了依赖关系。所以，这种操作手段即是：依赖转置，也称为依赖反转。</a:t>
            </a:r>
            <a:endParaRPr lang="en-US" altLang="zh-CN" dirty="0"/>
          </a:p>
          <a:p>
            <a:endParaRPr lang="en-US" altLang="zh-CN" dirty="0"/>
          </a:p>
          <a:p>
            <a:r>
              <a:rPr lang="zh-CN" altLang="en-US" dirty="0"/>
              <a:t>依赖转置后，模块将解耦。实现时，虚线箭头之下的内容应当由另一个模块完成。</a:t>
            </a:r>
            <a:endParaRPr lang="en-US" altLang="zh-CN" dirty="0"/>
          </a:p>
          <a:p>
            <a:r>
              <a:rPr lang="zh-CN" altLang="en-US" dirty="0"/>
              <a:t>上半部分可以称为：用户验证模块，该模块负责验证。</a:t>
            </a:r>
            <a:endParaRPr lang="en-US" altLang="zh-CN" dirty="0"/>
          </a:p>
          <a:p>
            <a:r>
              <a:rPr lang="zh-CN" altLang="en-US" dirty="0"/>
              <a:t>下半部分可以称为：用户中心模块，该模块负责保存。</a:t>
            </a:r>
            <a:endParaRPr lang="en-US" altLang="zh-CN" dirty="0"/>
          </a:p>
          <a:p>
            <a:endParaRPr lang="en-US" altLang="zh-CN" dirty="0"/>
          </a:p>
          <a:p>
            <a:r>
              <a:rPr lang="zh-CN" altLang="en-US" dirty="0"/>
              <a:t>依赖转置进行的标准是存在一条水平切线，这条切线直接将类图切成上下两部分。这两部分之间不存在依赖关系。如果无法找到这么一条切线，则不适用依赖转置。</a:t>
            </a:r>
            <a:endParaRPr lang="en-US" altLang="zh-CN" dirty="0"/>
          </a:p>
          <a:p>
            <a:endParaRPr lang="en-US" altLang="zh-CN" dirty="0"/>
          </a:p>
          <a:p>
            <a:r>
              <a:rPr lang="zh-CN" altLang="en-US" dirty="0"/>
              <a:t>依赖转置的现实意义是模块的区分。被转置的内容一般而言都是另一个模块所包含和实现的内容。</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slow" p14:dur="800">
        <p:push dir="u"/>
      </p:transition>
    </mc:Choice>
    <mc:Fallback>
      <p:transition spd="slow">
        <p:push dir="u"/>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9503" y="371700"/>
            <a:ext cx="11513287" cy="1090480"/>
            <a:chOff x="439503" y="371700"/>
            <a:chExt cx="11513287" cy="1090480"/>
          </a:xfrm>
        </p:grpSpPr>
        <p:grpSp>
          <p:nvGrpSpPr>
            <p:cNvPr id="13" name="组合 12"/>
            <p:cNvGrpSpPr/>
            <p:nvPr/>
          </p:nvGrpSpPr>
          <p:grpSpPr>
            <a:xfrm>
              <a:off x="439503" y="406425"/>
              <a:ext cx="6648120" cy="700511"/>
              <a:chOff x="4884181" y="1367124"/>
              <a:chExt cx="6648120" cy="700511"/>
            </a:xfrm>
          </p:grpSpPr>
          <p:grpSp>
            <p:nvGrpSpPr>
              <p:cNvPr id="12" name="组合 11"/>
              <p:cNvGrpSpPr/>
              <p:nvPr/>
            </p:nvGrpSpPr>
            <p:grpSpPr>
              <a:xfrm>
                <a:off x="4884181" y="1367124"/>
                <a:ext cx="788278" cy="700511"/>
                <a:chOff x="4884181" y="1367124"/>
                <a:chExt cx="788278" cy="700511"/>
              </a:xfrm>
            </p:grpSpPr>
            <p:sp>
              <p:nvSpPr>
                <p:cNvPr id="10" name="任意多边形: 形状 9"/>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03</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依赖转置</a:t>
                </a:r>
                <a:endPar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endParaRPr>
              </a:p>
            </p:txBody>
          </p:sp>
        </p:grpSp>
        <p:cxnSp>
          <p:nvCxnSpPr>
            <p:cNvPr id="14" name="直接连接符 13"/>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1" r="9089"/>
            <a:stretch>
              <a:fillRect/>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p:cNvGrpSpPr/>
          <p:nvPr/>
        </p:nvGrpSpPr>
        <p:grpSpPr>
          <a:xfrm>
            <a:off x="516695" y="1234759"/>
            <a:ext cx="2572790" cy="544010"/>
            <a:chOff x="1037996" y="1888516"/>
            <a:chExt cx="10113480" cy="544010"/>
          </a:xfrm>
        </p:grpSpPr>
        <p:sp>
          <p:nvSpPr>
            <p:cNvPr id="5" name="矩形: 圆角 4"/>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技术细节</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2" name="文本框 1"/>
          <p:cNvSpPr txBox="1"/>
          <p:nvPr/>
        </p:nvSpPr>
        <p:spPr>
          <a:xfrm>
            <a:off x="3137765" y="1337487"/>
            <a:ext cx="5040162" cy="369332"/>
          </a:xfrm>
          <a:prstGeom prst="rect">
            <a:avLst/>
          </a:prstGeom>
          <a:noFill/>
        </p:spPr>
        <p:txBody>
          <a:bodyPr wrap="none" rtlCol="0">
            <a:spAutoFit/>
          </a:bodyPr>
          <a:lstStyle/>
          <a:p>
            <a:r>
              <a:rPr lang="zh-CN" altLang="en-US" dirty="0"/>
              <a:t>在</a:t>
            </a:r>
            <a:r>
              <a:rPr lang="en-US" altLang="zh-CN" dirty="0"/>
              <a:t>C#</a:t>
            </a:r>
            <a:r>
              <a:rPr lang="zh-CN" altLang="en-US" dirty="0"/>
              <a:t>中实现依赖转置的技术手段是：依赖注入。</a:t>
            </a:r>
            <a:endParaRPr lang="zh-CN" altLang="en-US" dirty="0"/>
          </a:p>
        </p:txBody>
      </p:sp>
      <p:sp>
        <p:nvSpPr>
          <p:cNvPr id="8" name="文本框 7"/>
          <p:cNvSpPr txBox="1"/>
          <p:nvPr/>
        </p:nvSpPr>
        <p:spPr>
          <a:xfrm>
            <a:off x="477023" y="1939042"/>
            <a:ext cx="2856728" cy="1477328"/>
          </a:xfrm>
          <a:prstGeom prst="rect">
            <a:avLst/>
          </a:prstGeom>
          <a:noFill/>
        </p:spPr>
        <p:txBody>
          <a:bodyPr wrap="square" rtlCol="0">
            <a:spAutoFit/>
          </a:bodyPr>
          <a:lstStyle/>
          <a:p>
            <a:r>
              <a:rPr lang="zh-CN" altLang="en-US" dirty="0"/>
              <a:t>依赖注入的实现过程是：</a:t>
            </a:r>
            <a:endParaRPr lang="en-US" altLang="zh-CN" dirty="0"/>
          </a:p>
          <a:p>
            <a:pPr marL="342900" indent="-342900">
              <a:buAutoNum type="arabicPeriod"/>
            </a:pPr>
            <a:r>
              <a:rPr lang="zh-CN" altLang="en-US" dirty="0">
                <a:solidFill>
                  <a:srgbClr val="FF0000"/>
                </a:solidFill>
              </a:rPr>
              <a:t>构建合适的项目结构；</a:t>
            </a:r>
            <a:endParaRPr lang="en-US" altLang="zh-CN" dirty="0">
              <a:solidFill>
                <a:srgbClr val="FF0000"/>
              </a:solidFill>
            </a:endParaRPr>
          </a:p>
          <a:p>
            <a:pPr marL="342900" indent="-342900">
              <a:buAutoNum type="arabicPeriod"/>
            </a:pPr>
            <a:r>
              <a:rPr lang="zh-CN" altLang="en-US" dirty="0"/>
              <a:t>添加</a:t>
            </a:r>
            <a:r>
              <a:rPr lang="en-US" altLang="zh-CN" dirty="0" err="1"/>
              <a:t>Nuget</a:t>
            </a:r>
            <a:r>
              <a:rPr lang="zh-CN" altLang="en-US" dirty="0"/>
              <a:t>引用；</a:t>
            </a:r>
            <a:endParaRPr lang="en-US" altLang="zh-CN" dirty="0"/>
          </a:p>
          <a:p>
            <a:pPr marL="342900" indent="-342900">
              <a:buAutoNum type="arabicPeriod"/>
            </a:pPr>
            <a:r>
              <a:rPr lang="zh-CN" altLang="en-US" dirty="0"/>
              <a:t>构建依赖库；</a:t>
            </a:r>
            <a:endParaRPr lang="en-US" altLang="zh-CN" dirty="0"/>
          </a:p>
          <a:p>
            <a:pPr marL="342900" indent="-342900">
              <a:buAutoNum type="arabicPeriod"/>
            </a:pPr>
            <a:r>
              <a:rPr lang="zh-CN" altLang="en-US" dirty="0"/>
              <a:t>在需要时注入依赖项。</a:t>
            </a:r>
            <a:endParaRPr lang="zh-CN" altLang="en-US" dirty="0"/>
          </a:p>
        </p:txBody>
      </p:sp>
      <p:pic>
        <p:nvPicPr>
          <p:cNvPr id="21" name="图片 20"/>
          <p:cNvPicPr>
            <a:picLocks noChangeAspect="1"/>
          </p:cNvPicPr>
          <p:nvPr/>
        </p:nvPicPr>
        <p:blipFill>
          <a:blip r:embed="rId2"/>
          <a:stretch>
            <a:fillRect/>
          </a:stretch>
        </p:blipFill>
        <p:spPr>
          <a:xfrm>
            <a:off x="3543574" y="2334325"/>
            <a:ext cx="4380952" cy="1914286"/>
          </a:xfrm>
          <a:prstGeom prst="rect">
            <a:avLst/>
          </a:prstGeom>
        </p:spPr>
      </p:pic>
      <p:pic>
        <p:nvPicPr>
          <p:cNvPr id="23" name="图片 22"/>
          <p:cNvPicPr>
            <a:picLocks noChangeAspect="1"/>
          </p:cNvPicPr>
          <p:nvPr/>
        </p:nvPicPr>
        <p:blipFill>
          <a:blip r:embed="rId3"/>
          <a:stretch>
            <a:fillRect/>
          </a:stretch>
        </p:blipFill>
        <p:spPr>
          <a:xfrm>
            <a:off x="8399961" y="2267074"/>
            <a:ext cx="3057143" cy="1980952"/>
          </a:xfrm>
          <a:prstGeom prst="rect">
            <a:avLst/>
          </a:prstGeom>
        </p:spPr>
      </p:pic>
      <p:sp>
        <p:nvSpPr>
          <p:cNvPr id="24" name="文本框 23"/>
          <p:cNvSpPr txBox="1"/>
          <p:nvPr/>
        </p:nvSpPr>
        <p:spPr>
          <a:xfrm>
            <a:off x="3543574" y="1778769"/>
            <a:ext cx="1338828" cy="369332"/>
          </a:xfrm>
          <a:prstGeom prst="rect">
            <a:avLst/>
          </a:prstGeom>
          <a:noFill/>
        </p:spPr>
        <p:txBody>
          <a:bodyPr wrap="none" rtlCol="0">
            <a:spAutoFit/>
          </a:bodyPr>
          <a:lstStyle/>
          <a:p>
            <a:r>
              <a:rPr lang="zh-CN" altLang="en-US" dirty="0"/>
              <a:t>原始结构：</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800">
        <p:push dir="u"/>
      </p:transition>
    </mc:Choice>
    <mc:Fallback>
      <p:transition spd="slow">
        <p:push dir="u"/>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9503" y="371700"/>
            <a:ext cx="11513287" cy="1090480"/>
            <a:chOff x="439503" y="371700"/>
            <a:chExt cx="11513287" cy="1090480"/>
          </a:xfrm>
        </p:grpSpPr>
        <p:grpSp>
          <p:nvGrpSpPr>
            <p:cNvPr id="13" name="组合 12"/>
            <p:cNvGrpSpPr/>
            <p:nvPr/>
          </p:nvGrpSpPr>
          <p:grpSpPr>
            <a:xfrm>
              <a:off x="439503" y="406425"/>
              <a:ext cx="6648120" cy="700511"/>
              <a:chOff x="4884181" y="1367124"/>
              <a:chExt cx="6648120" cy="700511"/>
            </a:xfrm>
          </p:grpSpPr>
          <p:grpSp>
            <p:nvGrpSpPr>
              <p:cNvPr id="12" name="组合 11"/>
              <p:cNvGrpSpPr/>
              <p:nvPr/>
            </p:nvGrpSpPr>
            <p:grpSpPr>
              <a:xfrm>
                <a:off x="4884181" y="1367124"/>
                <a:ext cx="788278" cy="700511"/>
                <a:chOff x="4884181" y="1367124"/>
                <a:chExt cx="788278" cy="700511"/>
              </a:xfrm>
            </p:grpSpPr>
            <p:sp>
              <p:nvSpPr>
                <p:cNvPr id="10" name="任意多边形: 形状 9"/>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03</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依赖转置</a:t>
                </a:r>
                <a:endPar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endParaRPr>
              </a:p>
            </p:txBody>
          </p:sp>
        </p:grpSp>
        <p:cxnSp>
          <p:nvCxnSpPr>
            <p:cNvPr id="14" name="直接连接符 13"/>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1" r="9089"/>
            <a:stretch>
              <a:fillRect/>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p:cNvGrpSpPr/>
          <p:nvPr/>
        </p:nvGrpSpPr>
        <p:grpSpPr>
          <a:xfrm>
            <a:off x="516695" y="1234759"/>
            <a:ext cx="2572790" cy="544010"/>
            <a:chOff x="1037996" y="1888516"/>
            <a:chExt cx="10113480" cy="544010"/>
          </a:xfrm>
        </p:grpSpPr>
        <p:sp>
          <p:nvSpPr>
            <p:cNvPr id="5" name="矩形: 圆角 4"/>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技术细节</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2" name="文本框 1"/>
          <p:cNvSpPr txBox="1"/>
          <p:nvPr/>
        </p:nvSpPr>
        <p:spPr>
          <a:xfrm>
            <a:off x="3137765" y="1337487"/>
            <a:ext cx="5040162" cy="369332"/>
          </a:xfrm>
          <a:prstGeom prst="rect">
            <a:avLst/>
          </a:prstGeom>
          <a:noFill/>
        </p:spPr>
        <p:txBody>
          <a:bodyPr wrap="none" rtlCol="0">
            <a:spAutoFit/>
          </a:bodyPr>
          <a:lstStyle/>
          <a:p>
            <a:r>
              <a:rPr lang="zh-CN" altLang="en-US" dirty="0"/>
              <a:t>在</a:t>
            </a:r>
            <a:r>
              <a:rPr lang="en-US" altLang="zh-CN" dirty="0"/>
              <a:t>C#</a:t>
            </a:r>
            <a:r>
              <a:rPr lang="zh-CN" altLang="en-US" dirty="0"/>
              <a:t>中实现依赖转置的技术手段是：依赖注入。</a:t>
            </a:r>
            <a:endParaRPr lang="zh-CN" altLang="en-US" dirty="0"/>
          </a:p>
        </p:txBody>
      </p:sp>
      <p:sp>
        <p:nvSpPr>
          <p:cNvPr id="8" name="文本框 7"/>
          <p:cNvSpPr txBox="1"/>
          <p:nvPr/>
        </p:nvSpPr>
        <p:spPr>
          <a:xfrm>
            <a:off x="477023" y="1939042"/>
            <a:ext cx="2856728" cy="1477328"/>
          </a:xfrm>
          <a:prstGeom prst="rect">
            <a:avLst/>
          </a:prstGeom>
          <a:noFill/>
        </p:spPr>
        <p:txBody>
          <a:bodyPr wrap="square" rtlCol="0">
            <a:spAutoFit/>
          </a:bodyPr>
          <a:lstStyle/>
          <a:p>
            <a:r>
              <a:rPr lang="zh-CN" altLang="en-US" dirty="0"/>
              <a:t>依赖注入的实现过程是：</a:t>
            </a:r>
            <a:endParaRPr lang="en-US" altLang="zh-CN" dirty="0"/>
          </a:p>
          <a:p>
            <a:pPr marL="342900" indent="-342900">
              <a:buAutoNum type="arabicPeriod"/>
            </a:pPr>
            <a:r>
              <a:rPr lang="zh-CN" altLang="en-US" dirty="0"/>
              <a:t>构建合适的项目结构；</a:t>
            </a:r>
            <a:endParaRPr lang="en-US" altLang="zh-CN" dirty="0"/>
          </a:p>
          <a:p>
            <a:pPr marL="342900" indent="-342900">
              <a:buAutoNum type="arabicPeriod"/>
            </a:pPr>
            <a:r>
              <a:rPr lang="zh-CN" altLang="en-US" dirty="0">
                <a:solidFill>
                  <a:srgbClr val="FF0000"/>
                </a:solidFill>
              </a:rPr>
              <a:t>添加</a:t>
            </a:r>
            <a:r>
              <a:rPr lang="en-US" altLang="zh-CN" dirty="0" err="1">
                <a:solidFill>
                  <a:srgbClr val="FF0000"/>
                </a:solidFill>
              </a:rPr>
              <a:t>Nuget</a:t>
            </a:r>
            <a:r>
              <a:rPr lang="zh-CN" altLang="en-US" dirty="0">
                <a:solidFill>
                  <a:srgbClr val="FF0000"/>
                </a:solidFill>
              </a:rPr>
              <a:t>引用；</a:t>
            </a:r>
            <a:endParaRPr lang="en-US" altLang="zh-CN" dirty="0">
              <a:solidFill>
                <a:srgbClr val="FF0000"/>
              </a:solidFill>
            </a:endParaRPr>
          </a:p>
          <a:p>
            <a:pPr marL="342900" indent="-342900">
              <a:buAutoNum type="arabicPeriod"/>
            </a:pPr>
            <a:r>
              <a:rPr lang="zh-CN" altLang="en-US" dirty="0"/>
              <a:t>构建依赖库；</a:t>
            </a:r>
            <a:endParaRPr lang="en-US" altLang="zh-CN" dirty="0"/>
          </a:p>
          <a:p>
            <a:pPr marL="342900" indent="-342900">
              <a:buAutoNum type="arabicPeriod"/>
            </a:pPr>
            <a:r>
              <a:rPr lang="zh-CN" altLang="en-US" dirty="0"/>
              <a:t>在需要时注入依赖项。</a:t>
            </a:r>
            <a:endParaRPr lang="zh-CN" altLang="en-US" dirty="0"/>
          </a:p>
        </p:txBody>
      </p:sp>
      <p:pic>
        <p:nvPicPr>
          <p:cNvPr id="17" name="图片 16"/>
          <p:cNvPicPr>
            <a:picLocks noChangeAspect="1"/>
          </p:cNvPicPr>
          <p:nvPr/>
        </p:nvPicPr>
        <p:blipFill>
          <a:blip r:embed="rId2"/>
          <a:stretch>
            <a:fillRect/>
          </a:stretch>
        </p:blipFill>
        <p:spPr>
          <a:xfrm>
            <a:off x="3429001" y="1939042"/>
            <a:ext cx="5666667" cy="46380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push dir="u"/>
      </p:transition>
    </mc:Choice>
    <mc:Fallback>
      <p:transition spd="slow">
        <p:push dir="u"/>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9503" y="371700"/>
            <a:ext cx="11513287" cy="1090480"/>
            <a:chOff x="439503" y="371700"/>
            <a:chExt cx="11513287" cy="1090480"/>
          </a:xfrm>
        </p:grpSpPr>
        <p:grpSp>
          <p:nvGrpSpPr>
            <p:cNvPr id="13" name="组合 12"/>
            <p:cNvGrpSpPr/>
            <p:nvPr/>
          </p:nvGrpSpPr>
          <p:grpSpPr>
            <a:xfrm>
              <a:off x="439503" y="406425"/>
              <a:ext cx="6648120" cy="700511"/>
              <a:chOff x="4884181" y="1367124"/>
              <a:chExt cx="6648120" cy="700511"/>
            </a:xfrm>
          </p:grpSpPr>
          <p:grpSp>
            <p:nvGrpSpPr>
              <p:cNvPr id="12" name="组合 11"/>
              <p:cNvGrpSpPr/>
              <p:nvPr/>
            </p:nvGrpSpPr>
            <p:grpSpPr>
              <a:xfrm>
                <a:off x="4884181" y="1367124"/>
                <a:ext cx="788278" cy="700511"/>
                <a:chOff x="4884181" y="1367124"/>
                <a:chExt cx="788278" cy="700511"/>
              </a:xfrm>
            </p:grpSpPr>
            <p:sp>
              <p:nvSpPr>
                <p:cNvPr id="10" name="任意多边形: 形状 9"/>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03</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依赖转置</a:t>
                </a:r>
                <a:endPar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endParaRPr>
              </a:p>
            </p:txBody>
          </p:sp>
        </p:grpSp>
        <p:cxnSp>
          <p:nvCxnSpPr>
            <p:cNvPr id="14" name="直接连接符 13"/>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1" r="9089"/>
            <a:stretch>
              <a:fillRect/>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p:cNvGrpSpPr/>
          <p:nvPr/>
        </p:nvGrpSpPr>
        <p:grpSpPr>
          <a:xfrm>
            <a:off x="516695" y="1234759"/>
            <a:ext cx="2572790" cy="544010"/>
            <a:chOff x="1037996" y="1888516"/>
            <a:chExt cx="10113480" cy="544010"/>
          </a:xfrm>
        </p:grpSpPr>
        <p:sp>
          <p:nvSpPr>
            <p:cNvPr id="5" name="矩形: 圆角 4"/>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技术细节</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2" name="文本框 1"/>
          <p:cNvSpPr txBox="1"/>
          <p:nvPr/>
        </p:nvSpPr>
        <p:spPr>
          <a:xfrm>
            <a:off x="3137765" y="1337487"/>
            <a:ext cx="5040162" cy="369332"/>
          </a:xfrm>
          <a:prstGeom prst="rect">
            <a:avLst/>
          </a:prstGeom>
          <a:noFill/>
        </p:spPr>
        <p:txBody>
          <a:bodyPr wrap="none" rtlCol="0">
            <a:spAutoFit/>
          </a:bodyPr>
          <a:lstStyle/>
          <a:p>
            <a:r>
              <a:rPr lang="zh-CN" altLang="en-US" dirty="0"/>
              <a:t>在</a:t>
            </a:r>
            <a:r>
              <a:rPr lang="en-US" altLang="zh-CN" dirty="0"/>
              <a:t>C#</a:t>
            </a:r>
            <a:r>
              <a:rPr lang="zh-CN" altLang="en-US" dirty="0"/>
              <a:t>中实现依赖转置的技术手段是：依赖注入。</a:t>
            </a:r>
            <a:endParaRPr lang="zh-CN" altLang="en-US" dirty="0"/>
          </a:p>
        </p:txBody>
      </p:sp>
      <p:sp>
        <p:nvSpPr>
          <p:cNvPr id="8" name="文本框 7"/>
          <p:cNvSpPr txBox="1"/>
          <p:nvPr/>
        </p:nvSpPr>
        <p:spPr>
          <a:xfrm>
            <a:off x="477023" y="1939042"/>
            <a:ext cx="2856728" cy="1477328"/>
          </a:xfrm>
          <a:prstGeom prst="rect">
            <a:avLst/>
          </a:prstGeom>
          <a:noFill/>
        </p:spPr>
        <p:txBody>
          <a:bodyPr wrap="square" rtlCol="0">
            <a:spAutoFit/>
          </a:bodyPr>
          <a:lstStyle/>
          <a:p>
            <a:r>
              <a:rPr lang="zh-CN" altLang="en-US" dirty="0"/>
              <a:t>依赖注入的实现过程是：</a:t>
            </a:r>
            <a:endParaRPr lang="en-US" altLang="zh-CN" dirty="0"/>
          </a:p>
          <a:p>
            <a:pPr marL="342900" indent="-342900">
              <a:buAutoNum type="arabicPeriod"/>
            </a:pPr>
            <a:r>
              <a:rPr lang="zh-CN" altLang="en-US" dirty="0"/>
              <a:t>构建合适的项目结构；</a:t>
            </a:r>
            <a:endParaRPr lang="en-US" altLang="zh-CN" dirty="0"/>
          </a:p>
          <a:p>
            <a:pPr marL="342900" indent="-342900">
              <a:buAutoNum type="arabicPeriod"/>
            </a:pPr>
            <a:r>
              <a:rPr lang="zh-CN" altLang="en-US" dirty="0">
                <a:solidFill>
                  <a:srgbClr val="FF0000"/>
                </a:solidFill>
              </a:rPr>
              <a:t>添加</a:t>
            </a:r>
            <a:r>
              <a:rPr lang="en-US" altLang="zh-CN" dirty="0" err="1">
                <a:solidFill>
                  <a:srgbClr val="FF0000"/>
                </a:solidFill>
              </a:rPr>
              <a:t>Nuget</a:t>
            </a:r>
            <a:r>
              <a:rPr lang="zh-CN" altLang="en-US" dirty="0">
                <a:solidFill>
                  <a:srgbClr val="FF0000"/>
                </a:solidFill>
              </a:rPr>
              <a:t>引用；</a:t>
            </a:r>
            <a:endParaRPr lang="en-US" altLang="zh-CN" dirty="0">
              <a:solidFill>
                <a:srgbClr val="FF0000"/>
              </a:solidFill>
            </a:endParaRPr>
          </a:p>
          <a:p>
            <a:pPr marL="342900" indent="-342900">
              <a:buAutoNum type="arabicPeriod"/>
            </a:pPr>
            <a:r>
              <a:rPr lang="zh-CN" altLang="en-US" dirty="0"/>
              <a:t>构建依赖库；</a:t>
            </a:r>
            <a:endParaRPr lang="en-US" altLang="zh-CN" dirty="0"/>
          </a:p>
          <a:p>
            <a:pPr marL="342900" indent="-342900">
              <a:buAutoNum type="arabicPeriod"/>
            </a:pPr>
            <a:r>
              <a:rPr lang="zh-CN" altLang="en-US" dirty="0"/>
              <a:t>在需要时注入依赖项。</a:t>
            </a:r>
            <a:endParaRPr lang="zh-CN" altLang="en-US" dirty="0"/>
          </a:p>
        </p:txBody>
      </p:sp>
      <p:pic>
        <p:nvPicPr>
          <p:cNvPr id="22" name="图片 21"/>
          <p:cNvPicPr>
            <a:picLocks noChangeAspect="1"/>
          </p:cNvPicPr>
          <p:nvPr/>
        </p:nvPicPr>
        <p:blipFill>
          <a:blip r:embed="rId2"/>
          <a:stretch>
            <a:fillRect/>
          </a:stretch>
        </p:blipFill>
        <p:spPr>
          <a:xfrm>
            <a:off x="3333751" y="1904804"/>
            <a:ext cx="8123809" cy="268571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push dir="u"/>
      </p:transition>
    </mc:Choice>
    <mc:Fallback>
      <p:transition spd="slow">
        <p:push dir="u"/>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9503" y="371700"/>
            <a:ext cx="11513287" cy="1090480"/>
            <a:chOff x="439503" y="371700"/>
            <a:chExt cx="11513287" cy="1090480"/>
          </a:xfrm>
        </p:grpSpPr>
        <p:grpSp>
          <p:nvGrpSpPr>
            <p:cNvPr id="13" name="组合 12"/>
            <p:cNvGrpSpPr/>
            <p:nvPr/>
          </p:nvGrpSpPr>
          <p:grpSpPr>
            <a:xfrm>
              <a:off x="439503" y="406425"/>
              <a:ext cx="6648120" cy="700511"/>
              <a:chOff x="4884181" y="1367124"/>
              <a:chExt cx="6648120" cy="700511"/>
            </a:xfrm>
          </p:grpSpPr>
          <p:grpSp>
            <p:nvGrpSpPr>
              <p:cNvPr id="12" name="组合 11"/>
              <p:cNvGrpSpPr/>
              <p:nvPr/>
            </p:nvGrpSpPr>
            <p:grpSpPr>
              <a:xfrm>
                <a:off x="4884181" y="1367124"/>
                <a:ext cx="788278" cy="700511"/>
                <a:chOff x="4884181" y="1367124"/>
                <a:chExt cx="788278" cy="700511"/>
              </a:xfrm>
            </p:grpSpPr>
            <p:sp>
              <p:nvSpPr>
                <p:cNvPr id="10" name="任意多边形: 形状 9"/>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03</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依赖转置</a:t>
                </a:r>
                <a:endPar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endParaRPr>
              </a:p>
            </p:txBody>
          </p:sp>
        </p:grpSp>
        <p:cxnSp>
          <p:nvCxnSpPr>
            <p:cNvPr id="14" name="直接连接符 13"/>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1" r="9089"/>
            <a:stretch>
              <a:fillRect/>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p:cNvGrpSpPr/>
          <p:nvPr/>
        </p:nvGrpSpPr>
        <p:grpSpPr>
          <a:xfrm>
            <a:off x="516695" y="1234759"/>
            <a:ext cx="2572790" cy="544010"/>
            <a:chOff x="1037996" y="1888516"/>
            <a:chExt cx="10113480" cy="544010"/>
          </a:xfrm>
        </p:grpSpPr>
        <p:sp>
          <p:nvSpPr>
            <p:cNvPr id="5" name="矩形: 圆角 4"/>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技术细节</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2" name="文本框 1"/>
          <p:cNvSpPr txBox="1"/>
          <p:nvPr/>
        </p:nvSpPr>
        <p:spPr>
          <a:xfrm>
            <a:off x="3137765" y="1337487"/>
            <a:ext cx="5040162" cy="369332"/>
          </a:xfrm>
          <a:prstGeom prst="rect">
            <a:avLst/>
          </a:prstGeom>
          <a:noFill/>
        </p:spPr>
        <p:txBody>
          <a:bodyPr wrap="none" rtlCol="0">
            <a:spAutoFit/>
          </a:bodyPr>
          <a:lstStyle/>
          <a:p>
            <a:r>
              <a:rPr lang="zh-CN" altLang="en-US" dirty="0"/>
              <a:t>在</a:t>
            </a:r>
            <a:r>
              <a:rPr lang="en-US" altLang="zh-CN" dirty="0"/>
              <a:t>C#</a:t>
            </a:r>
            <a:r>
              <a:rPr lang="zh-CN" altLang="en-US" dirty="0"/>
              <a:t>中实现依赖转置的技术手段是：依赖注入。</a:t>
            </a:r>
            <a:endParaRPr lang="zh-CN" altLang="en-US" dirty="0"/>
          </a:p>
        </p:txBody>
      </p:sp>
      <p:sp>
        <p:nvSpPr>
          <p:cNvPr id="8" name="文本框 7"/>
          <p:cNvSpPr txBox="1"/>
          <p:nvPr/>
        </p:nvSpPr>
        <p:spPr>
          <a:xfrm>
            <a:off x="477023" y="1939042"/>
            <a:ext cx="2856728" cy="1477328"/>
          </a:xfrm>
          <a:prstGeom prst="rect">
            <a:avLst/>
          </a:prstGeom>
          <a:noFill/>
        </p:spPr>
        <p:txBody>
          <a:bodyPr wrap="square" rtlCol="0">
            <a:spAutoFit/>
          </a:bodyPr>
          <a:lstStyle/>
          <a:p>
            <a:r>
              <a:rPr lang="zh-CN" altLang="en-US" dirty="0"/>
              <a:t>依赖注入的实现过程是：</a:t>
            </a:r>
            <a:endParaRPr lang="en-US" altLang="zh-CN" dirty="0"/>
          </a:p>
          <a:p>
            <a:pPr marL="342900" indent="-342900">
              <a:buAutoNum type="arabicPeriod"/>
            </a:pPr>
            <a:r>
              <a:rPr lang="zh-CN" altLang="en-US" dirty="0"/>
              <a:t>构建合适的项目结构；</a:t>
            </a:r>
            <a:endParaRPr lang="en-US" altLang="zh-CN" dirty="0"/>
          </a:p>
          <a:p>
            <a:pPr marL="342900" indent="-342900">
              <a:buAutoNum type="arabicPeriod"/>
            </a:pPr>
            <a:r>
              <a:rPr lang="zh-CN" altLang="en-US" dirty="0"/>
              <a:t>添加</a:t>
            </a:r>
            <a:r>
              <a:rPr lang="en-US" altLang="zh-CN" dirty="0" err="1"/>
              <a:t>Nuget</a:t>
            </a:r>
            <a:r>
              <a:rPr lang="zh-CN" altLang="en-US" dirty="0"/>
              <a:t>引用；</a:t>
            </a:r>
            <a:endParaRPr lang="en-US" altLang="zh-CN" dirty="0"/>
          </a:p>
          <a:p>
            <a:pPr marL="342900" indent="-342900">
              <a:buAutoNum type="arabicPeriod"/>
            </a:pPr>
            <a:r>
              <a:rPr lang="zh-CN" altLang="en-US" dirty="0">
                <a:solidFill>
                  <a:srgbClr val="FF0000"/>
                </a:solidFill>
              </a:rPr>
              <a:t>构建依赖库；</a:t>
            </a:r>
            <a:endParaRPr lang="en-US" altLang="zh-CN" dirty="0">
              <a:solidFill>
                <a:srgbClr val="FF0000"/>
              </a:solidFill>
            </a:endParaRPr>
          </a:p>
          <a:p>
            <a:pPr marL="342900" indent="-342900">
              <a:buAutoNum type="arabicPeriod"/>
            </a:pPr>
            <a:r>
              <a:rPr lang="zh-CN" altLang="en-US" dirty="0"/>
              <a:t>在需要时注入依赖项。</a:t>
            </a:r>
            <a:endParaRPr lang="zh-CN" altLang="en-US" dirty="0"/>
          </a:p>
        </p:txBody>
      </p:sp>
      <p:sp>
        <p:nvSpPr>
          <p:cNvPr id="15" name="文本框 14"/>
          <p:cNvSpPr txBox="1"/>
          <p:nvPr/>
        </p:nvSpPr>
        <p:spPr>
          <a:xfrm>
            <a:off x="3333751" y="1872559"/>
            <a:ext cx="5493812" cy="369332"/>
          </a:xfrm>
          <a:prstGeom prst="rect">
            <a:avLst/>
          </a:prstGeom>
          <a:noFill/>
        </p:spPr>
        <p:txBody>
          <a:bodyPr wrap="none" rtlCol="0">
            <a:spAutoFit/>
          </a:bodyPr>
          <a:lstStyle/>
          <a:p>
            <a:r>
              <a:rPr lang="zh-CN" altLang="en-US" dirty="0"/>
              <a:t>将依赖关系转置，并且让对应的类实现对应的接口。</a:t>
            </a:r>
            <a:endParaRPr lang="zh-CN" altLang="en-US" dirty="0"/>
          </a:p>
        </p:txBody>
      </p:sp>
      <p:sp>
        <p:nvSpPr>
          <p:cNvPr id="3" name="文本框 2"/>
          <p:cNvSpPr txBox="1"/>
          <p:nvPr/>
        </p:nvSpPr>
        <p:spPr>
          <a:xfrm>
            <a:off x="3333751" y="2354259"/>
            <a:ext cx="3416320" cy="369332"/>
          </a:xfrm>
          <a:prstGeom prst="rect">
            <a:avLst/>
          </a:prstGeom>
          <a:noFill/>
        </p:spPr>
        <p:txBody>
          <a:bodyPr wrap="none" rtlCol="0">
            <a:spAutoFit/>
          </a:bodyPr>
          <a:lstStyle/>
          <a:p>
            <a:r>
              <a:rPr lang="zh-CN" altLang="en-US" dirty="0"/>
              <a:t>将依赖注入到对应的作用域中。</a:t>
            </a:r>
            <a:endParaRPr lang="zh-CN" altLang="en-US" dirty="0"/>
          </a:p>
        </p:txBody>
      </p:sp>
      <p:sp>
        <p:nvSpPr>
          <p:cNvPr id="4" name="文本框 3"/>
          <p:cNvSpPr txBox="1"/>
          <p:nvPr/>
        </p:nvSpPr>
        <p:spPr>
          <a:xfrm>
            <a:off x="5948855" y="3429000"/>
            <a:ext cx="2792752" cy="369332"/>
          </a:xfrm>
          <a:prstGeom prst="rect">
            <a:avLst/>
          </a:prstGeom>
          <a:noFill/>
        </p:spPr>
        <p:txBody>
          <a:bodyPr wrap="none" rtlCol="0">
            <a:spAutoFit/>
          </a:bodyPr>
          <a:lstStyle/>
          <a:p>
            <a:r>
              <a:rPr lang="zh-CN" altLang="en-US" dirty="0"/>
              <a:t>请看视频 第一，二阶段。</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800">
        <p:push dir="u"/>
      </p:transition>
    </mc:Choice>
    <mc:Fallback>
      <p:transition spd="slow">
        <p:push dir="u"/>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9503" y="371700"/>
            <a:ext cx="11513287" cy="1090480"/>
            <a:chOff x="439503" y="371700"/>
            <a:chExt cx="11513287" cy="1090480"/>
          </a:xfrm>
        </p:grpSpPr>
        <p:grpSp>
          <p:nvGrpSpPr>
            <p:cNvPr id="13" name="组合 12"/>
            <p:cNvGrpSpPr/>
            <p:nvPr/>
          </p:nvGrpSpPr>
          <p:grpSpPr>
            <a:xfrm>
              <a:off x="439503" y="406425"/>
              <a:ext cx="6648120" cy="700511"/>
              <a:chOff x="4884181" y="1367124"/>
              <a:chExt cx="6648120" cy="700511"/>
            </a:xfrm>
          </p:grpSpPr>
          <p:grpSp>
            <p:nvGrpSpPr>
              <p:cNvPr id="12" name="组合 11"/>
              <p:cNvGrpSpPr/>
              <p:nvPr/>
            </p:nvGrpSpPr>
            <p:grpSpPr>
              <a:xfrm>
                <a:off x="4884181" y="1367124"/>
                <a:ext cx="788278" cy="700511"/>
                <a:chOff x="4884181" y="1367124"/>
                <a:chExt cx="788278" cy="700511"/>
              </a:xfrm>
            </p:grpSpPr>
            <p:sp>
              <p:nvSpPr>
                <p:cNvPr id="10" name="任意多边形: 形状 9"/>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03</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依赖转置</a:t>
                </a:r>
                <a:endPar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endParaRPr>
              </a:p>
            </p:txBody>
          </p:sp>
        </p:grpSp>
        <p:cxnSp>
          <p:nvCxnSpPr>
            <p:cNvPr id="14" name="直接连接符 13"/>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1" r="9089"/>
            <a:stretch>
              <a:fillRect/>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p:cNvGrpSpPr/>
          <p:nvPr/>
        </p:nvGrpSpPr>
        <p:grpSpPr>
          <a:xfrm>
            <a:off x="516695" y="1234759"/>
            <a:ext cx="2572790" cy="544010"/>
            <a:chOff x="1037996" y="1888516"/>
            <a:chExt cx="10113480" cy="544010"/>
          </a:xfrm>
        </p:grpSpPr>
        <p:sp>
          <p:nvSpPr>
            <p:cNvPr id="5" name="矩形: 圆角 4"/>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技术细节</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2" name="文本框 1"/>
          <p:cNvSpPr txBox="1"/>
          <p:nvPr/>
        </p:nvSpPr>
        <p:spPr>
          <a:xfrm>
            <a:off x="3137765" y="1337487"/>
            <a:ext cx="5040162" cy="369332"/>
          </a:xfrm>
          <a:prstGeom prst="rect">
            <a:avLst/>
          </a:prstGeom>
          <a:noFill/>
        </p:spPr>
        <p:txBody>
          <a:bodyPr wrap="none" rtlCol="0">
            <a:spAutoFit/>
          </a:bodyPr>
          <a:lstStyle/>
          <a:p>
            <a:r>
              <a:rPr lang="zh-CN" altLang="en-US" dirty="0"/>
              <a:t>在</a:t>
            </a:r>
            <a:r>
              <a:rPr lang="en-US" altLang="zh-CN" dirty="0"/>
              <a:t>C#</a:t>
            </a:r>
            <a:r>
              <a:rPr lang="zh-CN" altLang="en-US" dirty="0"/>
              <a:t>中实现依赖转置的技术手段是：依赖注入。</a:t>
            </a:r>
            <a:endParaRPr lang="zh-CN" altLang="en-US" dirty="0"/>
          </a:p>
        </p:txBody>
      </p:sp>
      <p:sp>
        <p:nvSpPr>
          <p:cNvPr id="8" name="文本框 7"/>
          <p:cNvSpPr txBox="1"/>
          <p:nvPr/>
        </p:nvSpPr>
        <p:spPr>
          <a:xfrm>
            <a:off x="477023" y="1939042"/>
            <a:ext cx="2856728" cy="1477328"/>
          </a:xfrm>
          <a:prstGeom prst="rect">
            <a:avLst/>
          </a:prstGeom>
          <a:noFill/>
        </p:spPr>
        <p:txBody>
          <a:bodyPr wrap="square" rtlCol="0">
            <a:spAutoFit/>
          </a:bodyPr>
          <a:lstStyle/>
          <a:p>
            <a:r>
              <a:rPr lang="zh-CN" altLang="en-US" dirty="0"/>
              <a:t>依赖注入的实现过程是：</a:t>
            </a:r>
            <a:endParaRPr lang="en-US" altLang="zh-CN" dirty="0"/>
          </a:p>
          <a:p>
            <a:pPr marL="342900" indent="-342900">
              <a:buAutoNum type="arabicPeriod"/>
            </a:pPr>
            <a:r>
              <a:rPr lang="zh-CN" altLang="en-US" dirty="0"/>
              <a:t>构建合适的项目结构；</a:t>
            </a:r>
            <a:endParaRPr lang="en-US" altLang="zh-CN" dirty="0"/>
          </a:p>
          <a:p>
            <a:pPr marL="342900" indent="-342900">
              <a:buAutoNum type="arabicPeriod"/>
            </a:pPr>
            <a:r>
              <a:rPr lang="zh-CN" altLang="en-US" dirty="0"/>
              <a:t>添加</a:t>
            </a:r>
            <a:r>
              <a:rPr lang="en-US" altLang="zh-CN" dirty="0" err="1"/>
              <a:t>Nuget</a:t>
            </a:r>
            <a:r>
              <a:rPr lang="zh-CN" altLang="en-US" dirty="0"/>
              <a:t>引用；</a:t>
            </a:r>
            <a:endParaRPr lang="en-US" altLang="zh-CN" dirty="0"/>
          </a:p>
          <a:p>
            <a:pPr marL="342900" indent="-342900">
              <a:buAutoNum type="arabicPeriod"/>
            </a:pPr>
            <a:r>
              <a:rPr lang="zh-CN" altLang="en-US" dirty="0"/>
              <a:t>构建依赖库；</a:t>
            </a:r>
            <a:endParaRPr lang="en-US" altLang="zh-CN" dirty="0"/>
          </a:p>
          <a:p>
            <a:pPr marL="342900" indent="-342900">
              <a:buAutoNum type="arabicPeriod"/>
            </a:pPr>
            <a:r>
              <a:rPr lang="zh-CN" altLang="en-US" dirty="0">
                <a:solidFill>
                  <a:srgbClr val="FF0000"/>
                </a:solidFill>
              </a:rPr>
              <a:t>在需要时注入依赖项。</a:t>
            </a:r>
            <a:endParaRPr lang="zh-CN" altLang="en-US" dirty="0">
              <a:solidFill>
                <a:srgbClr val="FF0000"/>
              </a:solidFill>
            </a:endParaRPr>
          </a:p>
        </p:txBody>
      </p:sp>
      <p:pic>
        <p:nvPicPr>
          <p:cNvPr id="20" name="图片 19"/>
          <p:cNvPicPr>
            <a:picLocks noChangeAspect="1"/>
          </p:cNvPicPr>
          <p:nvPr/>
        </p:nvPicPr>
        <p:blipFill>
          <a:blip r:embed="rId2"/>
          <a:stretch>
            <a:fillRect/>
          </a:stretch>
        </p:blipFill>
        <p:spPr>
          <a:xfrm>
            <a:off x="3481714" y="1916370"/>
            <a:ext cx="5228571" cy="3000000"/>
          </a:xfrm>
          <a:prstGeom prst="rect">
            <a:avLst/>
          </a:prstGeom>
        </p:spPr>
      </p:pic>
      <p:pic>
        <p:nvPicPr>
          <p:cNvPr id="22" name="图片 21"/>
          <p:cNvPicPr>
            <a:picLocks noChangeAspect="1"/>
          </p:cNvPicPr>
          <p:nvPr/>
        </p:nvPicPr>
        <p:blipFill>
          <a:blip r:embed="rId3"/>
          <a:stretch>
            <a:fillRect/>
          </a:stretch>
        </p:blipFill>
        <p:spPr>
          <a:xfrm>
            <a:off x="3481714" y="5125921"/>
            <a:ext cx="4990476" cy="495238"/>
          </a:xfrm>
          <a:prstGeom prst="rect">
            <a:avLst/>
          </a:prstGeom>
        </p:spPr>
      </p:pic>
      <p:sp>
        <p:nvSpPr>
          <p:cNvPr id="23" name="文本框 22"/>
          <p:cNvSpPr txBox="1"/>
          <p:nvPr/>
        </p:nvSpPr>
        <p:spPr>
          <a:xfrm>
            <a:off x="8630470" y="1766438"/>
            <a:ext cx="3322320" cy="2308324"/>
          </a:xfrm>
          <a:prstGeom prst="rect">
            <a:avLst/>
          </a:prstGeom>
          <a:noFill/>
        </p:spPr>
        <p:txBody>
          <a:bodyPr wrap="square" rtlCol="0">
            <a:spAutoFit/>
          </a:bodyPr>
          <a:lstStyle/>
          <a:p>
            <a:r>
              <a:rPr lang="zh-CN" altLang="en-US" dirty="0"/>
              <a:t>注入时，必须从</a:t>
            </a:r>
            <a:r>
              <a:rPr lang="en-US" altLang="zh-CN" dirty="0" err="1"/>
              <a:t>IServiceProvider</a:t>
            </a:r>
            <a:r>
              <a:rPr lang="zh-CN" altLang="en-US" dirty="0"/>
              <a:t>处获取服务才能注入。</a:t>
            </a:r>
            <a:endParaRPr lang="en-US" altLang="zh-CN" dirty="0"/>
          </a:p>
          <a:p>
            <a:endParaRPr lang="en-US" altLang="zh-CN" dirty="0"/>
          </a:p>
          <a:p>
            <a:r>
              <a:rPr lang="zh-CN" altLang="en-US" dirty="0"/>
              <a:t>在构造函数中填入需要注入的服务，只要该服务有注册过，即可以注入。</a:t>
            </a:r>
            <a:endParaRPr lang="en-US" altLang="zh-CN" dirty="0"/>
          </a:p>
          <a:p>
            <a:endParaRPr lang="en-US" altLang="zh-CN" dirty="0"/>
          </a:p>
          <a:p>
            <a:r>
              <a:rPr lang="en-US" altLang="zh-CN" dirty="0" err="1"/>
              <a:t>IServiceProvider</a:t>
            </a:r>
            <a:r>
              <a:rPr lang="zh-CN" altLang="en-US" dirty="0"/>
              <a:t>默认自动注册</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800">
        <p:push dir="u"/>
      </p:transition>
    </mc:Choice>
    <mc:Fallback>
      <p:transition spd="slow">
        <p:push dir="u"/>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9503" y="371700"/>
            <a:ext cx="11513287" cy="1090480"/>
            <a:chOff x="439503" y="371700"/>
            <a:chExt cx="11513287" cy="1090480"/>
          </a:xfrm>
        </p:grpSpPr>
        <p:grpSp>
          <p:nvGrpSpPr>
            <p:cNvPr id="13" name="组合 12"/>
            <p:cNvGrpSpPr/>
            <p:nvPr/>
          </p:nvGrpSpPr>
          <p:grpSpPr>
            <a:xfrm>
              <a:off x="439503" y="406425"/>
              <a:ext cx="6648120" cy="700511"/>
              <a:chOff x="4884181" y="1367124"/>
              <a:chExt cx="6648120" cy="700511"/>
            </a:xfrm>
          </p:grpSpPr>
          <p:grpSp>
            <p:nvGrpSpPr>
              <p:cNvPr id="12" name="组合 11"/>
              <p:cNvGrpSpPr/>
              <p:nvPr/>
            </p:nvGrpSpPr>
            <p:grpSpPr>
              <a:xfrm>
                <a:off x="4884181" y="1367124"/>
                <a:ext cx="788278" cy="700511"/>
                <a:chOff x="4884181" y="1367124"/>
                <a:chExt cx="788278" cy="700511"/>
              </a:xfrm>
            </p:grpSpPr>
            <p:sp>
              <p:nvSpPr>
                <p:cNvPr id="10" name="任意多边形: 形状 9"/>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03</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依赖转置</a:t>
                </a:r>
                <a:endPar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endParaRPr>
              </a:p>
            </p:txBody>
          </p:sp>
        </p:grpSp>
        <p:cxnSp>
          <p:nvCxnSpPr>
            <p:cNvPr id="14" name="直接连接符 13"/>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1" r="9089"/>
            <a:stretch>
              <a:fillRect/>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p:cNvGrpSpPr/>
          <p:nvPr/>
        </p:nvGrpSpPr>
        <p:grpSpPr>
          <a:xfrm>
            <a:off x="516695" y="1234759"/>
            <a:ext cx="2572790" cy="544010"/>
            <a:chOff x="1037996" y="1888516"/>
            <a:chExt cx="10113480" cy="544010"/>
          </a:xfrm>
        </p:grpSpPr>
        <p:sp>
          <p:nvSpPr>
            <p:cNvPr id="5" name="矩形: 圆角 4"/>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技术细节</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2" name="文本框 1"/>
          <p:cNvSpPr txBox="1"/>
          <p:nvPr/>
        </p:nvSpPr>
        <p:spPr>
          <a:xfrm>
            <a:off x="3137765" y="1337487"/>
            <a:ext cx="5040162" cy="369332"/>
          </a:xfrm>
          <a:prstGeom prst="rect">
            <a:avLst/>
          </a:prstGeom>
          <a:noFill/>
        </p:spPr>
        <p:txBody>
          <a:bodyPr wrap="none" rtlCol="0">
            <a:spAutoFit/>
          </a:bodyPr>
          <a:lstStyle/>
          <a:p>
            <a:r>
              <a:rPr lang="zh-CN" altLang="en-US" dirty="0"/>
              <a:t>在</a:t>
            </a:r>
            <a:r>
              <a:rPr lang="en-US" altLang="zh-CN" dirty="0"/>
              <a:t>C#</a:t>
            </a:r>
            <a:r>
              <a:rPr lang="zh-CN" altLang="en-US" dirty="0"/>
              <a:t>中实现依赖转置的技术手段是：依赖注入。</a:t>
            </a:r>
            <a:endParaRPr lang="zh-CN" altLang="en-US" dirty="0"/>
          </a:p>
        </p:txBody>
      </p:sp>
      <p:sp>
        <p:nvSpPr>
          <p:cNvPr id="8" name="文本框 7"/>
          <p:cNvSpPr txBox="1"/>
          <p:nvPr/>
        </p:nvSpPr>
        <p:spPr>
          <a:xfrm>
            <a:off x="477023" y="1939042"/>
            <a:ext cx="2856728" cy="1477328"/>
          </a:xfrm>
          <a:prstGeom prst="rect">
            <a:avLst/>
          </a:prstGeom>
          <a:noFill/>
        </p:spPr>
        <p:txBody>
          <a:bodyPr wrap="square" rtlCol="0">
            <a:spAutoFit/>
          </a:bodyPr>
          <a:lstStyle/>
          <a:p>
            <a:r>
              <a:rPr lang="zh-CN" altLang="en-US" dirty="0"/>
              <a:t>依赖注入的实现过程是：</a:t>
            </a:r>
            <a:endParaRPr lang="en-US" altLang="zh-CN" dirty="0"/>
          </a:p>
          <a:p>
            <a:pPr marL="342900" indent="-342900">
              <a:buAutoNum type="arabicPeriod"/>
            </a:pPr>
            <a:r>
              <a:rPr lang="zh-CN" altLang="en-US" dirty="0"/>
              <a:t>构建合适的项目结构；</a:t>
            </a:r>
            <a:endParaRPr lang="en-US" altLang="zh-CN" dirty="0"/>
          </a:p>
          <a:p>
            <a:pPr marL="342900" indent="-342900">
              <a:buAutoNum type="arabicPeriod"/>
            </a:pPr>
            <a:r>
              <a:rPr lang="zh-CN" altLang="en-US" dirty="0"/>
              <a:t>添加</a:t>
            </a:r>
            <a:r>
              <a:rPr lang="en-US" altLang="zh-CN" dirty="0" err="1"/>
              <a:t>Nuget</a:t>
            </a:r>
            <a:r>
              <a:rPr lang="zh-CN" altLang="en-US" dirty="0"/>
              <a:t>引用；</a:t>
            </a:r>
            <a:endParaRPr lang="en-US" altLang="zh-CN" dirty="0"/>
          </a:p>
          <a:p>
            <a:pPr marL="342900" indent="-342900">
              <a:buAutoNum type="arabicPeriod"/>
            </a:pPr>
            <a:r>
              <a:rPr lang="zh-CN" altLang="en-US" dirty="0"/>
              <a:t>构建依赖库；</a:t>
            </a:r>
            <a:endParaRPr lang="en-US" altLang="zh-CN" dirty="0"/>
          </a:p>
          <a:p>
            <a:pPr marL="342900" indent="-342900">
              <a:buAutoNum type="arabicPeriod"/>
            </a:pPr>
            <a:r>
              <a:rPr lang="zh-CN" altLang="en-US" dirty="0">
                <a:solidFill>
                  <a:srgbClr val="FF0000"/>
                </a:solidFill>
              </a:rPr>
              <a:t>在需要时注入依赖项。</a:t>
            </a:r>
            <a:endParaRPr lang="zh-CN" altLang="en-US" dirty="0">
              <a:solidFill>
                <a:srgbClr val="FF0000"/>
              </a:solidFill>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3386631" y="1943804"/>
            <a:ext cx="5133333" cy="4200000"/>
          </a:xfrm>
          <a:prstGeom prst="rect">
            <a:avLst/>
          </a:prstGeom>
        </p:spPr>
      </p:pic>
      <p:pic>
        <p:nvPicPr>
          <p:cNvPr id="16" name="图片 15"/>
          <p:cNvPicPr>
            <a:picLocks noChangeAspect="1"/>
          </p:cNvPicPr>
          <p:nvPr/>
        </p:nvPicPr>
        <p:blipFill>
          <a:blip r:embed="rId3"/>
          <a:stretch>
            <a:fillRect/>
          </a:stretch>
        </p:blipFill>
        <p:spPr>
          <a:xfrm>
            <a:off x="8572844" y="1951104"/>
            <a:ext cx="2752381" cy="1914286"/>
          </a:xfrm>
          <a:prstGeom prst="rect">
            <a:avLst/>
          </a:prstGeom>
        </p:spPr>
      </p:pic>
      <p:sp>
        <p:nvSpPr>
          <p:cNvPr id="3" name="文本框 2"/>
          <p:cNvSpPr txBox="1"/>
          <p:nvPr/>
        </p:nvSpPr>
        <p:spPr>
          <a:xfrm>
            <a:off x="7210425" y="4486275"/>
            <a:ext cx="4514729" cy="1477328"/>
          </a:xfrm>
          <a:prstGeom prst="rect">
            <a:avLst/>
          </a:prstGeom>
          <a:noFill/>
        </p:spPr>
        <p:txBody>
          <a:bodyPr wrap="square" rtlCol="0">
            <a:spAutoFit/>
          </a:bodyPr>
          <a:lstStyle/>
          <a:p>
            <a:r>
              <a:rPr lang="zh-CN" altLang="en-US" dirty="0"/>
              <a:t>可以看到</a:t>
            </a:r>
            <a:r>
              <a:rPr lang="en-US" altLang="zh-CN" dirty="0" err="1"/>
              <a:t>CredentialManager</a:t>
            </a:r>
            <a:r>
              <a:rPr lang="zh-CN" altLang="en-US" dirty="0"/>
              <a:t>与</a:t>
            </a:r>
            <a:r>
              <a:rPr lang="en-US" altLang="zh-CN" dirty="0"/>
              <a:t>User</a:t>
            </a:r>
            <a:r>
              <a:rPr lang="zh-CN" altLang="en-US" dirty="0"/>
              <a:t>之间已经没有任何关系。但</a:t>
            </a:r>
            <a:r>
              <a:rPr lang="en-US" altLang="zh-CN" dirty="0"/>
              <a:t>Program</a:t>
            </a:r>
            <a:r>
              <a:rPr lang="zh-CN" altLang="en-US" dirty="0"/>
              <a:t>还调用了</a:t>
            </a:r>
            <a:r>
              <a:rPr lang="en-US" altLang="zh-CN" dirty="0"/>
              <a:t>User</a:t>
            </a:r>
            <a:r>
              <a:rPr lang="zh-CN" altLang="en-US" dirty="0"/>
              <a:t>。所以，对其进一步解耦。</a:t>
            </a:r>
            <a:endParaRPr lang="en-US" altLang="zh-CN" dirty="0"/>
          </a:p>
          <a:p>
            <a:endParaRPr lang="en-US" altLang="zh-CN" dirty="0"/>
          </a:p>
          <a:p>
            <a:r>
              <a:rPr lang="zh-CN" altLang="en-US" dirty="0"/>
              <a:t>请看视频第三阶段</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slow" p14:dur="800">
        <p:push dir="u"/>
      </p:transition>
    </mc:Choice>
    <mc:Fallback>
      <p:transition spd="slow">
        <p:push dir="u"/>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9503" y="371700"/>
            <a:ext cx="11513287" cy="1090480"/>
            <a:chOff x="439503" y="371700"/>
            <a:chExt cx="11513287" cy="1090480"/>
          </a:xfrm>
        </p:grpSpPr>
        <p:grpSp>
          <p:nvGrpSpPr>
            <p:cNvPr id="13" name="组合 12"/>
            <p:cNvGrpSpPr/>
            <p:nvPr/>
          </p:nvGrpSpPr>
          <p:grpSpPr>
            <a:xfrm>
              <a:off x="439503" y="406425"/>
              <a:ext cx="6648120" cy="700511"/>
              <a:chOff x="4884181" y="1367124"/>
              <a:chExt cx="6648120" cy="700511"/>
            </a:xfrm>
          </p:grpSpPr>
          <p:grpSp>
            <p:nvGrpSpPr>
              <p:cNvPr id="12" name="组合 11"/>
              <p:cNvGrpSpPr/>
              <p:nvPr/>
            </p:nvGrpSpPr>
            <p:grpSpPr>
              <a:xfrm>
                <a:off x="4884181" y="1367124"/>
                <a:ext cx="788278" cy="700511"/>
                <a:chOff x="4884181" y="1367124"/>
                <a:chExt cx="788278" cy="700511"/>
              </a:xfrm>
            </p:grpSpPr>
            <p:sp>
              <p:nvSpPr>
                <p:cNvPr id="10" name="任意多边形: 形状 9"/>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03</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依赖转置</a:t>
                </a:r>
                <a:endPar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endParaRPr>
              </a:p>
            </p:txBody>
          </p:sp>
        </p:grpSp>
        <p:cxnSp>
          <p:nvCxnSpPr>
            <p:cNvPr id="14" name="直接连接符 13"/>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1" r="9089"/>
            <a:stretch>
              <a:fillRect/>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p:cNvGrpSpPr/>
          <p:nvPr/>
        </p:nvGrpSpPr>
        <p:grpSpPr>
          <a:xfrm>
            <a:off x="516695" y="1234759"/>
            <a:ext cx="2572790" cy="544010"/>
            <a:chOff x="1037996" y="1888516"/>
            <a:chExt cx="10113480" cy="544010"/>
          </a:xfrm>
        </p:grpSpPr>
        <p:sp>
          <p:nvSpPr>
            <p:cNvPr id="5" name="矩形: 圆角 4"/>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技术细节</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2" name="文本框 1"/>
          <p:cNvSpPr txBox="1"/>
          <p:nvPr/>
        </p:nvSpPr>
        <p:spPr>
          <a:xfrm>
            <a:off x="3137765" y="1337487"/>
            <a:ext cx="5040162" cy="369332"/>
          </a:xfrm>
          <a:prstGeom prst="rect">
            <a:avLst/>
          </a:prstGeom>
          <a:noFill/>
        </p:spPr>
        <p:txBody>
          <a:bodyPr wrap="none" rtlCol="0">
            <a:spAutoFit/>
          </a:bodyPr>
          <a:lstStyle/>
          <a:p>
            <a:r>
              <a:rPr lang="zh-CN" altLang="en-US" dirty="0"/>
              <a:t>在</a:t>
            </a:r>
            <a:r>
              <a:rPr lang="en-US" altLang="zh-CN" dirty="0"/>
              <a:t>C#</a:t>
            </a:r>
            <a:r>
              <a:rPr lang="zh-CN" altLang="en-US" dirty="0"/>
              <a:t>中实现依赖转置的技术手段是：依赖注入。</a:t>
            </a:r>
            <a:endParaRPr lang="zh-CN" altLang="en-US" dirty="0"/>
          </a:p>
        </p:txBody>
      </p:sp>
      <p:sp>
        <p:nvSpPr>
          <p:cNvPr id="8" name="文本框 7"/>
          <p:cNvSpPr txBox="1"/>
          <p:nvPr/>
        </p:nvSpPr>
        <p:spPr>
          <a:xfrm>
            <a:off x="477023" y="1939042"/>
            <a:ext cx="2856728" cy="1477328"/>
          </a:xfrm>
          <a:prstGeom prst="rect">
            <a:avLst/>
          </a:prstGeom>
          <a:noFill/>
        </p:spPr>
        <p:txBody>
          <a:bodyPr wrap="square" rtlCol="0">
            <a:spAutoFit/>
          </a:bodyPr>
          <a:lstStyle/>
          <a:p>
            <a:r>
              <a:rPr lang="zh-CN" altLang="en-US" dirty="0"/>
              <a:t>依赖注入的实现过程是：</a:t>
            </a:r>
            <a:endParaRPr lang="en-US" altLang="zh-CN" dirty="0"/>
          </a:p>
          <a:p>
            <a:pPr marL="342900" indent="-342900">
              <a:buAutoNum type="arabicPeriod"/>
            </a:pPr>
            <a:r>
              <a:rPr lang="zh-CN" altLang="en-US" dirty="0"/>
              <a:t>构建合适的项目结构；</a:t>
            </a:r>
            <a:endParaRPr lang="en-US" altLang="zh-CN" dirty="0"/>
          </a:p>
          <a:p>
            <a:pPr marL="342900" indent="-342900">
              <a:buAutoNum type="arabicPeriod"/>
            </a:pPr>
            <a:r>
              <a:rPr lang="zh-CN" altLang="en-US" dirty="0"/>
              <a:t>添加</a:t>
            </a:r>
            <a:r>
              <a:rPr lang="en-US" altLang="zh-CN" dirty="0" err="1"/>
              <a:t>Nuget</a:t>
            </a:r>
            <a:r>
              <a:rPr lang="zh-CN" altLang="en-US" dirty="0"/>
              <a:t>引用；</a:t>
            </a:r>
            <a:endParaRPr lang="en-US" altLang="zh-CN" dirty="0"/>
          </a:p>
          <a:p>
            <a:pPr marL="342900" indent="-342900">
              <a:buAutoNum type="arabicPeriod"/>
            </a:pPr>
            <a:r>
              <a:rPr lang="zh-CN" altLang="en-US" dirty="0"/>
              <a:t>构建依赖库；</a:t>
            </a:r>
            <a:endParaRPr lang="en-US" altLang="zh-CN" dirty="0"/>
          </a:p>
          <a:p>
            <a:pPr marL="342900" indent="-342900">
              <a:buAutoNum type="arabicPeriod"/>
            </a:pPr>
            <a:r>
              <a:rPr lang="zh-CN" altLang="en-US" dirty="0">
                <a:solidFill>
                  <a:srgbClr val="FF0000"/>
                </a:solidFill>
              </a:rPr>
              <a:t>在需要时注入依赖项。</a:t>
            </a:r>
            <a:endParaRPr lang="zh-CN" altLang="en-US" dirty="0">
              <a:solidFill>
                <a:srgbClr val="FF0000"/>
              </a:solidFill>
            </a:endParaRPr>
          </a:p>
        </p:txBody>
      </p:sp>
      <p:pic>
        <p:nvPicPr>
          <p:cNvPr id="15" name="图片 1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3423025" y="2041531"/>
            <a:ext cx="3421892" cy="3219048"/>
          </a:xfrm>
          <a:prstGeom prst="rect">
            <a:avLst/>
          </a:prstGeom>
        </p:spPr>
      </p:pic>
      <p:pic>
        <p:nvPicPr>
          <p:cNvPr id="17" name="图片 16"/>
          <p:cNvPicPr>
            <a:picLocks noChangeAspect="1"/>
          </p:cNvPicPr>
          <p:nvPr/>
        </p:nvPicPr>
        <p:blipFill>
          <a:blip r:embed="rId3"/>
          <a:stretch>
            <a:fillRect/>
          </a:stretch>
        </p:blipFill>
        <p:spPr>
          <a:xfrm>
            <a:off x="8077544" y="2041531"/>
            <a:ext cx="2752381" cy="1914286"/>
          </a:xfrm>
          <a:prstGeom prst="rect">
            <a:avLst/>
          </a:prstGeom>
        </p:spPr>
      </p:pic>
      <p:sp>
        <p:nvSpPr>
          <p:cNvPr id="20" name="文本框 19"/>
          <p:cNvSpPr txBox="1"/>
          <p:nvPr/>
        </p:nvSpPr>
        <p:spPr>
          <a:xfrm>
            <a:off x="3571875" y="5260579"/>
            <a:ext cx="7467600" cy="923330"/>
          </a:xfrm>
          <a:prstGeom prst="rect">
            <a:avLst/>
          </a:prstGeom>
          <a:noFill/>
        </p:spPr>
        <p:txBody>
          <a:bodyPr wrap="square" rtlCol="0">
            <a:spAutoFit/>
          </a:bodyPr>
          <a:lstStyle/>
          <a:p>
            <a:r>
              <a:rPr lang="zh-CN" altLang="en-US" dirty="0"/>
              <a:t>结语：</a:t>
            </a:r>
            <a:endParaRPr lang="en-US" altLang="zh-CN" dirty="0"/>
          </a:p>
          <a:p>
            <a:r>
              <a:rPr lang="zh-CN" altLang="en-US" dirty="0"/>
              <a:t>在</a:t>
            </a:r>
            <a:r>
              <a:rPr lang="en-US" altLang="zh-CN" dirty="0"/>
              <a:t>ASP.NET CORE</a:t>
            </a:r>
            <a:r>
              <a:rPr lang="zh-CN" altLang="en-US" dirty="0"/>
              <a:t>中，系统已经自动添加了所有关于依赖注入的包。无需另行引用！</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800">
        <p:push dir="u"/>
      </p:transition>
    </mc:Choice>
    <mc:Fallback>
      <p:transition spd="slow">
        <p:push dir="u"/>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9503" y="371700"/>
            <a:ext cx="11513287" cy="1090480"/>
            <a:chOff x="439503" y="371700"/>
            <a:chExt cx="11513287" cy="1090480"/>
          </a:xfrm>
        </p:grpSpPr>
        <p:grpSp>
          <p:nvGrpSpPr>
            <p:cNvPr id="13" name="组合 12"/>
            <p:cNvGrpSpPr/>
            <p:nvPr/>
          </p:nvGrpSpPr>
          <p:grpSpPr>
            <a:xfrm>
              <a:off x="439503" y="406425"/>
              <a:ext cx="6648120" cy="700511"/>
              <a:chOff x="4884181" y="1367124"/>
              <a:chExt cx="6648120" cy="700511"/>
            </a:xfrm>
          </p:grpSpPr>
          <p:grpSp>
            <p:nvGrpSpPr>
              <p:cNvPr id="12" name="组合 11"/>
              <p:cNvGrpSpPr/>
              <p:nvPr/>
            </p:nvGrpSpPr>
            <p:grpSpPr>
              <a:xfrm>
                <a:off x="4884181" y="1367124"/>
                <a:ext cx="788278" cy="700511"/>
                <a:chOff x="4884181" y="1367124"/>
                <a:chExt cx="788278" cy="700511"/>
              </a:xfrm>
            </p:grpSpPr>
            <p:sp>
              <p:nvSpPr>
                <p:cNvPr id="10" name="任意多边形: 形状 9"/>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4884181" y="1367124"/>
                  <a:ext cx="788278" cy="584775"/>
                </a:xfrm>
                <a:prstGeom prst="rect">
                  <a:avLst/>
                </a:prstGeom>
                <a:noFill/>
              </p:spPr>
              <p:txBody>
                <a:bodyPr wrap="square" rtlCol="0">
                  <a:spAutoFit/>
                </a:bodyPr>
                <a:lstStyle/>
                <a:p>
                  <a:pPr algn="ctr"/>
                  <a:r>
                    <a:rPr lang="zh-CN" altLang="en-US" sz="3200" b="1" dirty="0">
                      <a:solidFill>
                        <a:schemeClr val="bg1"/>
                      </a:solidFill>
                      <a:latin typeface="微软雅黑" panose="020B0503020204020204" pitchFamily="34" charset="-122"/>
                      <a:ea typeface="微软雅黑" panose="020B0503020204020204" pitchFamily="34" charset="-122"/>
                    </a:rPr>
                    <a:t>序</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实验一的一些问题</a:t>
                </a:r>
                <a:endPar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endParaRPr>
              </a:p>
            </p:txBody>
          </p:sp>
        </p:grpSp>
        <p:cxnSp>
          <p:nvCxnSpPr>
            <p:cNvPr id="14" name="直接连接符 13"/>
            <p:cNvCxnSpPr/>
            <p:nvPr/>
          </p:nvCxnSpPr>
          <p:spPr>
            <a:xfrm>
              <a:off x="5567422" y="860624"/>
              <a:ext cx="6157732"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1" r="9089"/>
            <a:stretch>
              <a:fillRect/>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2" name="组合 1"/>
          <p:cNvGrpSpPr/>
          <p:nvPr/>
        </p:nvGrpSpPr>
        <p:grpSpPr>
          <a:xfrm>
            <a:off x="477022" y="1340879"/>
            <a:ext cx="2572790" cy="544010"/>
            <a:chOff x="1037996" y="1888516"/>
            <a:chExt cx="10113480" cy="544010"/>
          </a:xfrm>
        </p:grpSpPr>
        <p:sp>
          <p:nvSpPr>
            <p:cNvPr id="4" name="矩形: 圆角 3"/>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7" name="文本框 6"/>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参照物要看清</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pic>
        <p:nvPicPr>
          <p:cNvPr id="5" name="图片 4"/>
          <p:cNvPicPr>
            <a:picLocks noChangeAspect="1"/>
          </p:cNvPicPr>
          <p:nvPr/>
        </p:nvPicPr>
        <p:blipFill>
          <a:blip r:embed="rId2"/>
          <a:stretch>
            <a:fillRect/>
          </a:stretch>
        </p:blipFill>
        <p:spPr>
          <a:xfrm>
            <a:off x="525302" y="2118832"/>
            <a:ext cx="1561960" cy="4512330"/>
          </a:xfrm>
          <a:prstGeom prst="rect">
            <a:avLst/>
          </a:prstGeom>
        </p:spPr>
      </p:pic>
      <p:pic>
        <p:nvPicPr>
          <p:cNvPr id="8" name="图片 7"/>
          <p:cNvPicPr>
            <a:picLocks noChangeAspect="1"/>
          </p:cNvPicPr>
          <p:nvPr/>
        </p:nvPicPr>
        <p:blipFill>
          <a:blip r:embed="rId3"/>
          <a:stretch>
            <a:fillRect/>
          </a:stretch>
        </p:blipFill>
        <p:spPr>
          <a:xfrm>
            <a:off x="2219583" y="2478781"/>
            <a:ext cx="4133333" cy="4152381"/>
          </a:xfrm>
          <a:prstGeom prst="rect">
            <a:avLst/>
          </a:prstGeom>
        </p:spPr>
      </p:pic>
      <p:sp>
        <p:nvSpPr>
          <p:cNvPr id="15" name="文本框 14"/>
          <p:cNvSpPr txBox="1"/>
          <p:nvPr/>
        </p:nvSpPr>
        <p:spPr>
          <a:xfrm>
            <a:off x="2218015" y="2050692"/>
            <a:ext cx="2031325" cy="369332"/>
          </a:xfrm>
          <a:prstGeom prst="rect">
            <a:avLst/>
          </a:prstGeom>
          <a:noFill/>
        </p:spPr>
        <p:txBody>
          <a:bodyPr wrap="none" rtlCol="0">
            <a:spAutoFit/>
          </a:bodyPr>
          <a:lstStyle/>
          <a:p>
            <a:r>
              <a:rPr lang="zh-CN" altLang="en-US" dirty="0"/>
              <a:t>这种就属于不太像</a:t>
            </a:r>
            <a:endParaRPr lang="zh-CN" altLang="en-US" dirty="0"/>
          </a:p>
        </p:txBody>
      </p:sp>
      <p:grpSp>
        <p:nvGrpSpPr>
          <p:cNvPr id="16" name="组合 15"/>
          <p:cNvGrpSpPr/>
          <p:nvPr/>
        </p:nvGrpSpPr>
        <p:grpSpPr>
          <a:xfrm>
            <a:off x="6923608" y="1340879"/>
            <a:ext cx="2572790" cy="544010"/>
            <a:chOff x="1037996" y="1888516"/>
            <a:chExt cx="10113480" cy="544010"/>
          </a:xfrm>
        </p:grpSpPr>
        <p:sp>
          <p:nvSpPr>
            <p:cNvPr id="17" name="矩形: 圆角 16"/>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20" name="文本框 19"/>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需求要注意</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22" name="文本框 21"/>
          <p:cNvSpPr txBox="1"/>
          <p:nvPr/>
        </p:nvSpPr>
        <p:spPr>
          <a:xfrm>
            <a:off x="6923608" y="2118832"/>
            <a:ext cx="4610100" cy="1754326"/>
          </a:xfrm>
          <a:prstGeom prst="rect">
            <a:avLst/>
          </a:prstGeom>
          <a:noFill/>
        </p:spPr>
        <p:txBody>
          <a:bodyPr wrap="square" rtlCol="0">
            <a:spAutoFit/>
          </a:bodyPr>
          <a:lstStyle/>
          <a:p>
            <a:r>
              <a:rPr lang="zh-CN" altLang="en-US" dirty="0"/>
              <a:t>需求中有强调，实验</a:t>
            </a:r>
            <a:r>
              <a:rPr lang="en-US" altLang="zh-CN" dirty="0"/>
              <a:t>1-2</a:t>
            </a:r>
            <a:r>
              <a:rPr lang="zh-CN" altLang="en-US" dirty="0"/>
              <a:t>是不要</a:t>
            </a:r>
            <a:r>
              <a:rPr lang="en-US" altLang="zh-CN" dirty="0"/>
              <a:t>O(n^2)</a:t>
            </a:r>
            <a:r>
              <a:rPr lang="zh-CN" altLang="en-US" dirty="0"/>
              <a:t>的。而快速排序最差的情况就是</a:t>
            </a:r>
            <a:r>
              <a:rPr lang="en-US" altLang="zh-CN" dirty="0"/>
              <a:t>O(n^2)</a:t>
            </a:r>
            <a:r>
              <a:rPr lang="zh-CN" altLang="en-US" dirty="0"/>
              <a:t>。</a:t>
            </a:r>
            <a:endParaRPr lang="en-US" altLang="zh-CN" dirty="0"/>
          </a:p>
          <a:p>
            <a:endParaRPr lang="en-US" altLang="zh-CN" dirty="0"/>
          </a:p>
          <a:p>
            <a:r>
              <a:rPr lang="zh-CN" altLang="en-US" dirty="0"/>
              <a:t>实际上，只有少数同学使用了非快速排序。</a:t>
            </a:r>
            <a:endParaRPr lang="en-US" altLang="zh-CN" dirty="0"/>
          </a:p>
          <a:p>
            <a:endParaRPr lang="en-US" altLang="zh-CN" dirty="0"/>
          </a:p>
          <a:p>
            <a:r>
              <a:rPr lang="zh-CN" altLang="en-US" dirty="0"/>
              <a:t>还有以下小票，也不符合需求：</a:t>
            </a:r>
            <a:endParaRPr lang="zh-CN" altLang="en-US" dirty="0"/>
          </a:p>
        </p:txBody>
      </p:sp>
      <p:pic>
        <p:nvPicPr>
          <p:cNvPr id="28" name="图片 27"/>
          <p:cNvPicPr>
            <a:picLocks noChangeAspect="1"/>
          </p:cNvPicPr>
          <p:nvPr/>
        </p:nvPicPr>
        <p:blipFill>
          <a:blip r:embed="rId4"/>
          <a:stretch>
            <a:fillRect/>
          </a:stretch>
        </p:blipFill>
        <p:spPr>
          <a:xfrm>
            <a:off x="6971888" y="3948694"/>
            <a:ext cx="3952381" cy="1400000"/>
          </a:xfrm>
          <a:prstGeom prst="rect">
            <a:avLst/>
          </a:prstGeom>
        </p:spPr>
      </p:pic>
      <p:sp>
        <p:nvSpPr>
          <p:cNvPr id="33" name="文本框 32"/>
          <p:cNvSpPr txBox="1"/>
          <p:nvPr/>
        </p:nvSpPr>
        <p:spPr>
          <a:xfrm>
            <a:off x="6971888" y="5558041"/>
            <a:ext cx="4753266" cy="369332"/>
          </a:xfrm>
          <a:prstGeom prst="rect">
            <a:avLst/>
          </a:prstGeom>
          <a:noFill/>
        </p:spPr>
        <p:txBody>
          <a:bodyPr wrap="square">
            <a:spAutoFit/>
          </a:bodyPr>
          <a:lstStyle/>
          <a:p>
            <a:r>
              <a:rPr lang="zh-CN" altLang="en-US" dirty="0"/>
              <a:t>最后，任何时候不要保存用户的口令！</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800">
        <p:push dir="u"/>
      </p:transition>
    </mc:Choice>
    <mc:Fallback>
      <p:transition spd="slow">
        <p:push dir="u"/>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0"/>
            <a:ext cx="12192000" cy="6858000"/>
            <a:chOff x="-26063" y="280281"/>
            <a:chExt cx="12192000" cy="6858000"/>
          </a:xfrm>
        </p:grpSpPr>
        <p:pic>
          <p:nvPicPr>
            <p:cNvPr id="3" name="图片 2" descr="桌子上有许多窗户&#10;&#10;描述已自动生成"/>
            <p:cNvPicPr>
              <a:picLocks noChangeAspect="1"/>
            </p:cNvPicPr>
            <p:nvPr/>
          </p:nvPicPr>
          <p:blipFill rotWithShape="1">
            <a:blip r:embed="rId1">
              <a:extLst>
                <a:ext uri="{28A0092B-C50C-407E-A947-70E740481C1C}">
                  <a14:useLocalDpi xmlns:a14="http://schemas.microsoft.com/office/drawing/2010/main" val="0"/>
                </a:ext>
              </a:extLst>
            </a:blip>
            <a:srcRect l="183" r="183"/>
            <a:stretch>
              <a:fillRect/>
            </a:stretch>
          </p:blipFill>
          <p:spPr>
            <a:xfrm>
              <a:off x="-26063" y="280281"/>
              <a:ext cx="12192000" cy="6858000"/>
            </a:xfrm>
            <a:prstGeom prst="rect">
              <a:avLst/>
            </a:prstGeom>
          </p:spPr>
        </p:pic>
        <p:sp>
          <p:nvSpPr>
            <p:cNvPr id="6" name="矩形 5"/>
            <p:cNvSpPr/>
            <p:nvPr/>
          </p:nvSpPr>
          <p:spPr>
            <a:xfrm>
              <a:off x="-26063" y="280281"/>
              <a:ext cx="12192000" cy="6858000"/>
            </a:xfrm>
            <a:prstGeom prst="rect">
              <a:avLst/>
            </a:prstGeom>
            <a:gradFill flip="none" rotWithShape="1">
              <a:gsLst>
                <a:gs pos="44000">
                  <a:srgbClr val="FEFBED"/>
                </a:gs>
                <a:gs pos="100000">
                  <a:srgbClr val="FEFBED">
                    <a:alpha val="0"/>
                  </a:srgb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5" name="文本框 4"/>
          <p:cNvSpPr txBox="1"/>
          <p:nvPr/>
        </p:nvSpPr>
        <p:spPr>
          <a:xfrm>
            <a:off x="1048307" y="2223271"/>
            <a:ext cx="10095386" cy="1107996"/>
          </a:xfrm>
          <a:prstGeom prst="rect">
            <a:avLst/>
          </a:prstGeom>
          <a:noFill/>
        </p:spPr>
        <p:txBody>
          <a:bodyPr wrap="square" rtlCol="0">
            <a:spAutoFit/>
          </a:bodyPr>
          <a:lstStyle/>
          <a:p>
            <a:pPr algn="ctr"/>
            <a:r>
              <a:rPr lang="zh-CN" altLang="en-US" sz="6600" dirty="0">
                <a:solidFill>
                  <a:schemeClr val="tx1">
                    <a:lumMod val="85000"/>
                    <a:lumOff val="15000"/>
                  </a:schemeClr>
                </a:solidFill>
                <a:effectLst>
                  <a:outerShdw blurRad="50800" dist="25400" dir="5400000" algn="t" rotWithShape="0">
                    <a:srgbClr val="F9633E">
                      <a:alpha val="40000"/>
                    </a:srgbClr>
                  </a:outerShdw>
                </a:effectLst>
                <a:latin typeface="微软雅黑" panose="020B0503020204020204" pitchFamily="34" charset="-122"/>
                <a:ea typeface="微软雅黑" panose="020B0503020204020204" pitchFamily="34" charset="-122"/>
              </a:rPr>
              <a:t>编码与测试</a:t>
            </a:r>
            <a:endParaRPr lang="zh-CN" altLang="en-US" sz="6600" dirty="0">
              <a:solidFill>
                <a:schemeClr val="tx1">
                  <a:lumMod val="85000"/>
                  <a:lumOff val="15000"/>
                </a:schemeClr>
              </a:solidFill>
              <a:effectLst>
                <a:outerShdw blurRad="50800" dist="25400" dir="5400000" algn="t" rotWithShape="0">
                  <a:srgbClr val="F9633E">
                    <a:alpha val="40000"/>
                  </a:srgbClr>
                </a:outerShdw>
              </a:effectLst>
              <a:latin typeface="微软雅黑" panose="020B0503020204020204" pitchFamily="34" charset="-122"/>
              <a:ea typeface="微软雅黑" panose="020B0503020204020204" pitchFamily="34" charset="-122"/>
            </a:endParaRPr>
          </a:p>
        </p:txBody>
      </p:sp>
      <p:grpSp>
        <p:nvGrpSpPr>
          <p:cNvPr id="11" name="组合 10"/>
          <p:cNvGrpSpPr/>
          <p:nvPr/>
        </p:nvGrpSpPr>
        <p:grpSpPr>
          <a:xfrm>
            <a:off x="3900866" y="893386"/>
            <a:ext cx="4390268" cy="1323439"/>
            <a:chOff x="3850907" y="893386"/>
            <a:chExt cx="4390268" cy="1323439"/>
          </a:xfrm>
        </p:grpSpPr>
        <p:sp>
          <p:nvSpPr>
            <p:cNvPr id="7" name="文本框 6"/>
            <p:cNvSpPr txBox="1"/>
            <p:nvPr/>
          </p:nvSpPr>
          <p:spPr>
            <a:xfrm>
              <a:off x="5079089" y="893386"/>
              <a:ext cx="1933904" cy="1323439"/>
            </a:xfrm>
            <a:prstGeom prst="rect">
              <a:avLst/>
            </a:prstGeom>
            <a:noFill/>
          </p:spPr>
          <p:txBody>
            <a:bodyPr wrap="square">
              <a:spAutoFit/>
            </a:bodyPr>
            <a:lstStyle/>
            <a:p>
              <a:pPr algn="ctr"/>
              <a:r>
                <a:rPr lang="en-US" altLang="zh-CN" sz="8000" b="1" dirty="0">
                  <a:gradFill flip="none" rotWithShape="1">
                    <a:gsLst>
                      <a:gs pos="35000">
                        <a:srgbClr val="F9633E"/>
                      </a:gs>
                      <a:gs pos="100000">
                        <a:srgbClr val="FFE081"/>
                      </a:gs>
                    </a:gsLst>
                    <a:lin ang="8100000" scaled="1"/>
                    <a:tileRect/>
                  </a:gradFill>
                  <a:effectLst>
                    <a:outerShdw blurRad="50800" dist="50800" dir="5400000" algn="ctr" rotWithShape="0">
                      <a:srgbClr val="FFE081"/>
                    </a:outerShdw>
                  </a:effectLst>
                  <a:latin typeface="微软雅黑" panose="020B0503020204020204" pitchFamily="34" charset="-122"/>
                  <a:ea typeface="微软雅黑" panose="020B0503020204020204" pitchFamily="34" charset="-122"/>
                </a:rPr>
                <a:t>04</a:t>
              </a:r>
              <a:endParaRPr lang="zh-CN" altLang="en-US" sz="8000" b="1" dirty="0">
                <a:gradFill flip="none" rotWithShape="1">
                  <a:gsLst>
                    <a:gs pos="35000">
                      <a:srgbClr val="F9633E"/>
                    </a:gs>
                    <a:gs pos="100000">
                      <a:srgbClr val="FFE081"/>
                    </a:gs>
                  </a:gsLst>
                  <a:lin ang="8100000" scaled="1"/>
                  <a:tileRect/>
                </a:gradFill>
                <a:effectLst>
                  <a:outerShdw blurRad="50800" dist="50800" dir="5400000" algn="ctr" rotWithShape="0">
                    <a:srgbClr val="FFE081"/>
                  </a:outerShdw>
                </a:effectLst>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6963034" y="1555105"/>
              <a:ext cx="1278141" cy="0"/>
            </a:xfrm>
            <a:prstGeom prst="line">
              <a:avLst/>
            </a:prstGeom>
            <a:ln w="1270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3850907" y="1555105"/>
              <a:ext cx="1278141" cy="0"/>
            </a:xfrm>
            <a:prstGeom prst="line">
              <a:avLst/>
            </a:prstGeom>
            <a:ln w="1270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grpSp>
      <p:sp>
        <p:nvSpPr>
          <p:cNvPr id="12" name="文本框 11"/>
          <p:cNvSpPr txBox="1"/>
          <p:nvPr/>
        </p:nvSpPr>
        <p:spPr>
          <a:xfrm>
            <a:off x="2965049" y="3437680"/>
            <a:ext cx="6261902" cy="309508"/>
          </a:xfrm>
          <a:prstGeom prst="rect">
            <a:avLst/>
          </a:prstGeom>
          <a:noFill/>
        </p:spPr>
        <p:txBody>
          <a:bodyPr wrap="square" rtlCol="0">
            <a:spAutoFit/>
          </a:bodyPr>
          <a:lstStyle/>
          <a:p>
            <a:pPr algn="ctr">
              <a:lnSpc>
                <a:spcPct val="150000"/>
              </a:lnSpc>
            </a:pPr>
            <a:r>
              <a:rPr lang="zh-CN" altLang="en-US" sz="1050" dirty="0">
                <a:solidFill>
                  <a:srgbClr val="F9633E"/>
                </a:solidFill>
                <a:latin typeface="微软雅黑" panose="020B0503020204020204" pitchFamily="34" charset="-122"/>
                <a:ea typeface="微软雅黑" panose="020B0503020204020204" pitchFamily="34" charset="-122"/>
              </a:rPr>
              <a:t>模块化的编码，模块化的测试</a:t>
            </a:r>
            <a:endParaRPr lang="en-US" altLang="zh-CN" sz="1050" dirty="0">
              <a:solidFill>
                <a:srgbClr val="F9633E"/>
              </a:solidFill>
              <a:latin typeface="微软雅黑" panose="020B0503020204020204" pitchFamily="34" charset="-122"/>
              <a:ea typeface="微软雅黑" panose="020B0503020204020204" pitchFamily="34" charset="-122"/>
            </a:endParaRPr>
          </a:p>
        </p:txBody>
      </p:sp>
      <p:pic>
        <p:nvPicPr>
          <p:cNvPr id="13" name="图片 12" descr="图片包含 站, 黑暗, 男人, 大&#10;&#10;描述已自动生成"/>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093601" y="893386"/>
            <a:ext cx="1143561" cy="1143561"/>
          </a:xfrm>
          <a:prstGeom prst="rect">
            <a:avLst/>
          </a:prstGeom>
          <a:effectLst>
            <a:outerShdw blurRad="50800" dist="38100" dir="8100000" algn="tr" rotWithShape="0">
              <a:srgbClr val="FFE081">
                <a:alpha val="40000"/>
              </a:srgbClr>
            </a:outerShdw>
          </a:effectLst>
        </p:spPr>
      </p:pic>
    </p:spTree>
  </p:cSld>
  <p:clrMapOvr>
    <a:masterClrMapping/>
  </p:clrMapOvr>
  <mc:AlternateContent xmlns:mc="http://schemas.openxmlformats.org/markup-compatibility/2006">
    <mc:Choice xmlns:p14="http://schemas.microsoft.com/office/powerpoint/2010/main" Requires="p14">
      <p:transition spd="slow" p14:dur="800">
        <p:push dir="u"/>
      </p:transition>
    </mc:Choice>
    <mc:Fallback>
      <p:transition spd="slow">
        <p:push dir="u"/>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9503" y="371700"/>
            <a:ext cx="11513287" cy="1090480"/>
            <a:chOff x="439503" y="371700"/>
            <a:chExt cx="11513287" cy="1090480"/>
          </a:xfrm>
        </p:grpSpPr>
        <p:grpSp>
          <p:nvGrpSpPr>
            <p:cNvPr id="13" name="组合 12"/>
            <p:cNvGrpSpPr/>
            <p:nvPr/>
          </p:nvGrpSpPr>
          <p:grpSpPr>
            <a:xfrm>
              <a:off x="439503" y="406425"/>
              <a:ext cx="6648120" cy="700511"/>
              <a:chOff x="4884181" y="1367124"/>
              <a:chExt cx="6648120" cy="700511"/>
            </a:xfrm>
          </p:grpSpPr>
          <p:grpSp>
            <p:nvGrpSpPr>
              <p:cNvPr id="12" name="组合 11"/>
              <p:cNvGrpSpPr/>
              <p:nvPr/>
            </p:nvGrpSpPr>
            <p:grpSpPr>
              <a:xfrm>
                <a:off x="4884181" y="1367124"/>
                <a:ext cx="788278" cy="700511"/>
                <a:chOff x="4884181" y="1367124"/>
                <a:chExt cx="788278" cy="700511"/>
              </a:xfrm>
            </p:grpSpPr>
            <p:sp>
              <p:nvSpPr>
                <p:cNvPr id="10" name="任意多边形: 形状 9"/>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04</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编码与测试</a:t>
                </a:r>
                <a:endPar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endParaRPr>
              </a:p>
            </p:txBody>
          </p:sp>
        </p:grpSp>
        <p:cxnSp>
          <p:nvCxnSpPr>
            <p:cNvPr id="14" name="直接连接符 13"/>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1" r="9089"/>
            <a:stretch>
              <a:fillRect/>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3" name="组合 2"/>
          <p:cNvGrpSpPr/>
          <p:nvPr/>
        </p:nvGrpSpPr>
        <p:grpSpPr>
          <a:xfrm>
            <a:off x="5948855" y="1106936"/>
            <a:ext cx="2572790" cy="544010"/>
            <a:chOff x="1037996" y="1888516"/>
            <a:chExt cx="10113480" cy="544010"/>
          </a:xfrm>
        </p:grpSpPr>
        <p:sp>
          <p:nvSpPr>
            <p:cNvPr id="4" name="矩形: 圆角 3"/>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a:latin typeface="微软雅黑" panose="020B0503020204020204" pitchFamily="34" charset="-122"/>
                <a:ea typeface="微软雅黑" panose="020B0503020204020204" pitchFamily="34" charset="-122"/>
              </a:endParaRPr>
            </a:p>
          </p:txBody>
        </p:sp>
        <p:sp>
          <p:nvSpPr>
            <p:cNvPr id="17" name="文本框 16"/>
            <p:cNvSpPr txBox="1"/>
            <p:nvPr/>
          </p:nvSpPr>
          <p:spPr>
            <a:xfrm>
              <a:off x="1227783" y="1960466"/>
              <a:ext cx="9733906" cy="400110"/>
            </a:xfrm>
            <a:prstGeom prst="rect">
              <a:avLst/>
            </a:prstGeom>
            <a:noFill/>
          </p:spPr>
          <p:txBody>
            <a:bodyPr wrap="squar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从设计到代码</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pic>
        <p:nvPicPr>
          <p:cNvPr id="21" name="图片 20"/>
          <p:cNvPicPr>
            <a:picLocks noChangeAspect="1"/>
          </p:cNvPicPr>
          <p:nvPr/>
        </p:nvPicPr>
        <p:blipFill>
          <a:blip r:embed="rId2"/>
          <a:stretch>
            <a:fillRect/>
          </a:stretch>
        </p:blipFill>
        <p:spPr>
          <a:xfrm>
            <a:off x="477022" y="1162906"/>
            <a:ext cx="5305304" cy="5288655"/>
          </a:xfrm>
          <a:prstGeom prst="rect">
            <a:avLst/>
          </a:prstGeom>
        </p:spPr>
      </p:pic>
      <p:sp>
        <p:nvSpPr>
          <p:cNvPr id="22" name="文本框 21"/>
          <p:cNvSpPr txBox="1"/>
          <p:nvPr/>
        </p:nvSpPr>
        <p:spPr>
          <a:xfrm>
            <a:off x="5997135" y="1904804"/>
            <a:ext cx="5776300" cy="646331"/>
          </a:xfrm>
          <a:prstGeom prst="rect">
            <a:avLst/>
          </a:prstGeom>
          <a:noFill/>
        </p:spPr>
        <p:txBody>
          <a:bodyPr wrap="square" rtlCol="0">
            <a:spAutoFit/>
          </a:bodyPr>
          <a:lstStyle/>
          <a:p>
            <a:r>
              <a:rPr lang="en-US" altLang="zh-CN" dirty="0"/>
              <a:t>1. </a:t>
            </a:r>
            <a:r>
              <a:rPr lang="zh-CN" altLang="en-US" dirty="0"/>
              <a:t>将设计中的所有模块分开建立项目，这一步骤实现了类图 </a:t>
            </a:r>
            <a:r>
              <a:rPr lang="en-US" altLang="zh-CN" dirty="0"/>
              <a:t>-&gt; </a:t>
            </a:r>
            <a:r>
              <a:rPr lang="zh-CN" altLang="en-US" dirty="0"/>
              <a:t>代码结构图。</a:t>
            </a:r>
            <a:endParaRPr lang="en-US" altLang="zh-CN" dirty="0"/>
          </a:p>
        </p:txBody>
      </p:sp>
      <p:pic>
        <p:nvPicPr>
          <p:cNvPr id="24" name="图片 23"/>
          <p:cNvPicPr>
            <a:picLocks noChangeAspect="1"/>
          </p:cNvPicPr>
          <p:nvPr/>
        </p:nvPicPr>
        <p:blipFill>
          <a:blip r:embed="rId3"/>
          <a:stretch>
            <a:fillRect/>
          </a:stretch>
        </p:blipFill>
        <p:spPr>
          <a:xfrm>
            <a:off x="6007380" y="2547810"/>
            <a:ext cx="2514265" cy="3892190"/>
          </a:xfrm>
          <a:prstGeom prst="rect">
            <a:avLst/>
          </a:prstGeom>
        </p:spPr>
      </p:pic>
      <p:sp>
        <p:nvSpPr>
          <p:cNvPr id="25" name="文本框 24"/>
          <p:cNvSpPr txBox="1"/>
          <p:nvPr/>
        </p:nvSpPr>
        <p:spPr>
          <a:xfrm>
            <a:off x="8746699" y="2590922"/>
            <a:ext cx="877163" cy="369332"/>
          </a:xfrm>
          <a:prstGeom prst="rect">
            <a:avLst/>
          </a:prstGeom>
          <a:noFill/>
        </p:spPr>
        <p:txBody>
          <a:bodyPr wrap="none" rtlCol="0">
            <a:spAutoFit/>
          </a:bodyPr>
          <a:lstStyle/>
          <a:p>
            <a:r>
              <a:rPr lang="zh-CN" altLang="en-US" dirty="0"/>
              <a:t>控制器</a:t>
            </a:r>
            <a:endParaRPr lang="zh-CN" altLang="en-US" dirty="0"/>
          </a:p>
        </p:txBody>
      </p:sp>
      <p:sp>
        <p:nvSpPr>
          <p:cNvPr id="26" name="文本框 25"/>
          <p:cNvSpPr txBox="1"/>
          <p:nvPr/>
        </p:nvSpPr>
        <p:spPr>
          <a:xfrm>
            <a:off x="8746699" y="3062577"/>
            <a:ext cx="1338828" cy="369332"/>
          </a:xfrm>
          <a:prstGeom prst="rect">
            <a:avLst/>
          </a:prstGeom>
          <a:noFill/>
        </p:spPr>
        <p:txBody>
          <a:bodyPr wrap="none" rtlCol="0">
            <a:spAutoFit/>
          </a:bodyPr>
          <a:lstStyle/>
          <a:p>
            <a:r>
              <a:rPr lang="zh-CN" altLang="en-US" dirty="0"/>
              <a:t>静态扩展类</a:t>
            </a:r>
            <a:endParaRPr lang="zh-CN" altLang="en-US" dirty="0"/>
          </a:p>
        </p:txBody>
      </p:sp>
      <p:sp>
        <p:nvSpPr>
          <p:cNvPr id="27" name="文本框 26"/>
          <p:cNvSpPr txBox="1"/>
          <p:nvPr/>
        </p:nvSpPr>
        <p:spPr>
          <a:xfrm>
            <a:off x="8746699" y="3534232"/>
            <a:ext cx="877163" cy="369332"/>
          </a:xfrm>
          <a:prstGeom prst="rect">
            <a:avLst/>
          </a:prstGeom>
          <a:noFill/>
        </p:spPr>
        <p:txBody>
          <a:bodyPr wrap="none" rtlCol="0">
            <a:spAutoFit/>
          </a:bodyPr>
          <a:lstStyle/>
          <a:p>
            <a:r>
              <a:rPr lang="zh-CN" altLang="en-US" dirty="0"/>
              <a:t>模型类</a:t>
            </a:r>
            <a:endParaRPr lang="zh-CN" altLang="en-US" dirty="0"/>
          </a:p>
        </p:txBody>
      </p:sp>
      <p:sp>
        <p:nvSpPr>
          <p:cNvPr id="28" name="文本框 27"/>
          <p:cNvSpPr txBox="1"/>
          <p:nvPr/>
        </p:nvSpPr>
        <p:spPr>
          <a:xfrm>
            <a:off x="8746698" y="4005887"/>
            <a:ext cx="877163" cy="369332"/>
          </a:xfrm>
          <a:prstGeom prst="rect">
            <a:avLst/>
          </a:prstGeom>
          <a:noFill/>
        </p:spPr>
        <p:txBody>
          <a:bodyPr wrap="none" rtlCol="0">
            <a:spAutoFit/>
          </a:bodyPr>
          <a:lstStyle/>
          <a:p>
            <a:r>
              <a:rPr lang="zh-CN" altLang="en-US" dirty="0"/>
              <a:t>服务类</a:t>
            </a:r>
            <a:endParaRPr lang="en-US" altLang="zh-CN" dirty="0"/>
          </a:p>
        </p:txBody>
      </p:sp>
      <p:cxnSp>
        <p:nvCxnSpPr>
          <p:cNvPr id="30" name="直接箭头连接符 29"/>
          <p:cNvCxnSpPr>
            <a:endCxn id="25" idx="1"/>
          </p:cNvCxnSpPr>
          <p:nvPr/>
        </p:nvCxnSpPr>
        <p:spPr>
          <a:xfrm flipV="1">
            <a:off x="7458075" y="2775588"/>
            <a:ext cx="1288624" cy="653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endCxn id="26" idx="1"/>
          </p:cNvCxnSpPr>
          <p:nvPr/>
        </p:nvCxnSpPr>
        <p:spPr>
          <a:xfrm flipV="1">
            <a:off x="7458075" y="3247243"/>
            <a:ext cx="1288624" cy="366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endCxn id="27" idx="1"/>
          </p:cNvCxnSpPr>
          <p:nvPr/>
        </p:nvCxnSpPr>
        <p:spPr>
          <a:xfrm flipV="1">
            <a:off x="7264512" y="3718898"/>
            <a:ext cx="1482187" cy="79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endCxn id="28" idx="1"/>
          </p:cNvCxnSpPr>
          <p:nvPr/>
        </p:nvCxnSpPr>
        <p:spPr>
          <a:xfrm>
            <a:off x="7334250" y="3967624"/>
            <a:ext cx="1412448" cy="222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800">
        <p:push dir="u"/>
      </p:transition>
    </mc:Choice>
    <mc:Fallback>
      <p:transition spd="slow">
        <p:push dir="u"/>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9503" y="371700"/>
            <a:ext cx="11513287" cy="1090480"/>
            <a:chOff x="439503" y="371700"/>
            <a:chExt cx="11513287" cy="1090480"/>
          </a:xfrm>
        </p:grpSpPr>
        <p:grpSp>
          <p:nvGrpSpPr>
            <p:cNvPr id="13" name="组合 12"/>
            <p:cNvGrpSpPr/>
            <p:nvPr/>
          </p:nvGrpSpPr>
          <p:grpSpPr>
            <a:xfrm>
              <a:off x="439503" y="406425"/>
              <a:ext cx="6648120" cy="700511"/>
              <a:chOff x="4884181" y="1367124"/>
              <a:chExt cx="6648120" cy="700511"/>
            </a:xfrm>
          </p:grpSpPr>
          <p:grpSp>
            <p:nvGrpSpPr>
              <p:cNvPr id="12" name="组合 11"/>
              <p:cNvGrpSpPr/>
              <p:nvPr/>
            </p:nvGrpSpPr>
            <p:grpSpPr>
              <a:xfrm>
                <a:off x="4884181" y="1367124"/>
                <a:ext cx="788278" cy="700511"/>
                <a:chOff x="4884181" y="1367124"/>
                <a:chExt cx="788278" cy="700511"/>
              </a:xfrm>
            </p:grpSpPr>
            <p:sp>
              <p:nvSpPr>
                <p:cNvPr id="10" name="任意多边形: 形状 9"/>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04</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编码与测试</a:t>
                </a:r>
                <a:endPar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endParaRPr>
              </a:p>
            </p:txBody>
          </p:sp>
        </p:grpSp>
        <p:cxnSp>
          <p:nvCxnSpPr>
            <p:cNvPr id="14" name="直接连接符 13"/>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1" r="9089"/>
            <a:stretch>
              <a:fillRect/>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3" name="组合 2"/>
          <p:cNvGrpSpPr/>
          <p:nvPr/>
        </p:nvGrpSpPr>
        <p:grpSpPr>
          <a:xfrm>
            <a:off x="5948855" y="1106936"/>
            <a:ext cx="2572790" cy="544010"/>
            <a:chOff x="1037996" y="1888516"/>
            <a:chExt cx="10113480" cy="544010"/>
          </a:xfrm>
        </p:grpSpPr>
        <p:sp>
          <p:nvSpPr>
            <p:cNvPr id="4" name="矩形: 圆角 3"/>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a:latin typeface="微软雅黑" panose="020B0503020204020204" pitchFamily="34" charset="-122"/>
                <a:ea typeface="微软雅黑" panose="020B0503020204020204" pitchFamily="34" charset="-122"/>
              </a:endParaRPr>
            </a:p>
          </p:txBody>
        </p:sp>
        <p:sp>
          <p:nvSpPr>
            <p:cNvPr id="17" name="文本框 16"/>
            <p:cNvSpPr txBox="1"/>
            <p:nvPr/>
          </p:nvSpPr>
          <p:spPr>
            <a:xfrm>
              <a:off x="1227783" y="1960466"/>
              <a:ext cx="9733906" cy="400110"/>
            </a:xfrm>
            <a:prstGeom prst="rect">
              <a:avLst/>
            </a:prstGeom>
            <a:noFill/>
          </p:spPr>
          <p:txBody>
            <a:bodyPr wrap="squar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从设计到代码</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pic>
        <p:nvPicPr>
          <p:cNvPr id="21" name="图片 20"/>
          <p:cNvPicPr>
            <a:picLocks noChangeAspect="1"/>
          </p:cNvPicPr>
          <p:nvPr/>
        </p:nvPicPr>
        <p:blipFill>
          <a:blip r:embed="rId2"/>
          <a:stretch>
            <a:fillRect/>
          </a:stretch>
        </p:blipFill>
        <p:spPr>
          <a:xfrm>
            <a:off x="477022" y="1162906"/>
            <a:ext cx="5305304" cy="5288655"/>
          </a:xfrm>
          <a:prstGeom prst="rect">
            <a:avLst/>
          </a:prstGeom>
        </p:spPr>
      </p:pic>
      <p:sp>
        <p:nvSpPr>
          <p:cNvPr id="22" name="文本框 21"/>
          <p:cNvSpPr txBox="1"/>
          <p:nvPr/>
        </p:nvSpPr>
        <p:spPr>
          <a:xfrm>
            <a:off x="5997135" y="1904804"/>
            <a:ext cx="5776300" cy="646331"/>
          </a:xfrm>
          <a:prstGeom prst="rect">
            <a:avLst/>
          </a:prstGeom>
          <a:noFill/>
        </p:spPr>
        <p:txBody>
          <a:bodyPr wrap="square" rtlCol="0">
            <a:spAutoFit/>
          </a:bodyPr>
          <a:lstStyle/>
          <a:p>
            <a:r>
              <a:rPr lang="en-US" altLang="zh-CN" dirty="0"/>
              <a:t>2. </a:t>
            </a:r>
            <a:r>
              <a:rPr lang="zh-CN" altLang="en-US" dirty="0"/>
              <a:t>将类图中对应的类映射到程序集中，并且按照设计添加依赖关系。</a:t>
            </a:r>
            <a:endParaRPr lang="en-US" altLang="zh-CN"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118081" y="2695125"/>
            <a:ext cx="2174885" cy="2657143"/>
          </a:xfrm>
          <a:prstGeom prst="rect">
            <a:avLst/>
          </a:prstGeom>
        </p:spPr>
      </p:pic>
      <p:pic>
        <p:nvPicPr>
          <p:cNvPr id="15" name="图片 14"/>
          <p:cNvPicPr>
            <a:picLocks noChangeAspect="1"/>
          </p:cNvPicPr>
          <p:nvPr/>
        </p:nvPicPr>
        <p:blipFill>
          <a:blip r:embed="rId4"/>
          <a:stretch>
            <a:fillRect/>
          </a:stretch>
        </p:blipFill>
        <p:spPr>
          <a:xfrm>
            <a:off x="8628721" y="2695125"/>
            <a:ext cx="1780952" cy="228571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push dir="u"/>
      </p:transition>
    </mc:Choice>
    <mc:Fallback>
      <p:transition spd="slow">
        <p:push dir="u"/>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9503" y="371700"/>
            <a:ext cx="11513287" cy="1090480"/>
            <a:chOff x="439503" y="371700"/>
            <a:chExt cx="11513287" cy="1090480"/>
          </a:xfrm>
        </p:grpSpPr>
        <p:grpSp>
          <p:nvGrpSpPr>
            <p:cNvPr id="13" name="组合 12"/>
            <p:cNvGrpSpPr/>
            <p:nvPr/>
          </p:nvGrpSpPr>
          <p:grpSpPr>
            <a:xfrm>
              <a:off x="439503" y="406425"/>
              <a:ext cx="6648120" cy="700511"/>
              <a:chOff x="4884181" y="1367124"/>
              <a:chExt cx="6648120" cy="700511"/>
            </a:xfrm>
          </p:grpSpPr>
          <p:grpSp>
            <p:nvGrpSpPr>
              <p:cNvPr id="12" name="组合 11"/>
              <p:cNvGrpSpPr/>
              <p:nvPr/>
            </p:nvGrpSpPr>
            <p:grpSpPr>
              <a:xfrm>
                <a:off x="4884181" y="1367124"/>
                <a:ext cx="788278" cy="700511"/>
                <a:chOff x="4884181" y="1367124"/>
                <a:chExt cx="788278" cy="700511"/>
              </a:xfrm>
            </p:grpSpPr>
            <p:sp>
              <p:nvSpPr>
                <p:cNvPr id="10" name="任意多边形: 形状 9"/>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04</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编码与测试</a:t>
                </a:r>
                <a:endPar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endParaRPr>
              </a:p>
            </p:txBody>
          </p:sp>
        </p:grpSp>
        <p:cxnSp>
          <p:nvCxnSpPr>
            <p:cNvPr id="14" name="直接连接符 13"/>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1" r="9089"/>
            <a:stretch>
              <a:fillRect/>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3" name="组合 2"/>
          <p:cNvGrpSpPr/>
          <p:nvPr/>
        </p:nvGrpSpPr>
        <p:grpSpPr>
          <a:xfrm>
            <a:off x="477022" y="1285945"/>
            <a:ext cx="2572790" cy="544010"/>
            <a:chOff x="1037996" y="1888516"/>
            <a:chExt cx="10113480" cy="544010"/>
          </a:xfrm>
        </p:grpSpPr>
        <p:sp>
          <p:nvSpPr>
            <p:cNvPr id="4" name="矩形: 圆角 3"/>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a:latin typeface="微软雅黑" panose="020B0503020204020204" pitchFamily="34" charset="-122"/>
                <a:ea typeface="微软雅黑" panose="020B0503020204020204" pitchFamily="34" charset="-122"/>
              </a:endParaRPr>
            </a:p>
          </p:txBody>
        </p:sp>
        <p:sp>
          <p:nvSpPr>
            <p:cNvPr id="17" name="文本框 16"/>
            <p:cNvSpPr txBox="1"/>
            <p:nvPr/>
          </p:nvSpPr>
          <p:spPr>
            <a:xfrm>
              <a:off x="1227783" y="1960466"/>
              <a:ext cx="9733906" cy="400110"/>
            </a:xfrm>
            <a:prstGeom prst="rect">
              <a:avLst/>
            </a:prstGeom>
            <a:noFill/>
          </p:spPr>
          <p:txBody>
            <a:bodyPr wrap="squar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从设计到代码</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22" name="文本框 21"/>
          <p:cNvSpPr txBox="1"/>
          <p:nvPr/>
        </p:nvSpPr>
        <p:spPr>
          <a:xfrm>
            <a:off x="525302" y="2008964"/>
            <a:ext cx="5656423" cy="923330"/>
          </a:xfrm>
          <a:prstGeom prst="rect">
            <a:avLst/>
          </a:prstGeom>
          <a:noFill/>
        </p:spPr>
        <p:txBody>
          <a:bodyPr wrap="square" rtlCol="0">
            <a:spAutoFit/>
          </a:bodyPr>
          <a:lstStyle/>
          <a:p>
            <a:r>
              <a:rPr lang="en-US" altLang="zh-CN" dirty="0"/>
              <a:t>3. </a:t>
            </a:r>
            <a:r>
              <a:rPr lang="zh-CN" altLang="en-US" dirty="0"/>
              <a:t>编写亿点点代码。在编写时，尽可能的按照设计图上的要求将属性和函数加入其中。但不可以完全相信设计图，因为设计的时候总有没有考虑完备的情况。</a:t>
            </a:r>
            <a:endParaRPr lang="en-US" altLang="zh-CN" dirty="0"/>
          </a:p>
        </p:txBody>
      </p:sp>
      <p:sp>
        <p:nvSpPr>
          <p:cNvPr id="6" name="文本框 5"/>
          <p:cNvSpPr txBox="1"/>
          <p:nvPr/>
        </p:nvSpPr>
        <p:spPr>
          <a:xfrm>
            <a:off x="525302" y="3111303"/>
            <a:ext cx="5656423" cy="646331"/>
          </a:xfrm>
          <a:prstGeom prst="rect">
            <a:avLst/>
          </a:prstGeom>
          <a:noFill/>
        </p:spPr>
        <p:txBody>
          <a:bodyPr wrap="square" rtlCol="0">
            <a:spAutoFit/>
          </a:bodyPr>
          <a:lstStyle/>
          <a:p>
            <a:r>
              <a:rPr lang="en-US" altLang="zh-CN" dirty="0"/>
              <a:t>4. </a:t>
            </a:r>
            <a:r>
              <a:rPr lang="zh-CN" altLang="en-US" dirty="0"/>
              <a:t>编程时，自下向上编程。这样编写上层代码时，需要调用的代码总是已经编写完毕</a:t>
            </a:r>
            <a:endParaRPr lang="en-US" altLang="zh-CN" dirty="0"/>
          </a:p>
        </p:txBody>
      </p:sp>
      <p:pic>
        <p:nvPicPr>
          <p:cNvPr id="7" name="图片 6"/>
          <p:cNvPicPr>
            <a:picLocks noChangeAspect="1"/>
          </p:cNvPicPr>
          <p:nvPr/>
        </p:nvPicPr>
        <p:blipFill>
          <a:blip r:embed="rId2"/>
          <a:stretch>
            <a:fillRect/>
          </a:stretch>
        </p:blipFill>
        <p:spPr>
          <a:xfrm>
            <a:off x="5948855" y="991200"/>
            <a:ext cx="5305304" cy="5288655"/>
          </a:xfrm>
          <a:prstGeom prst="rect">
            <a:avLst/>
          </a:prstGeom>
        </p:spPr>
      </p:pic>
      <p:pic>
        <p:nvPicPr>
          <p:cNvPr id="16" name="图片 15"/>
          <p:cNvPicPr>
            <a:picLocks noChangeAspect="1"/>
          </p:cNvPicPr>
          <p:nvPr/>
        </p:nvPicPr>
        <p:blipFill>
          <a:blip r:embed="rId3"/>
          <a:stretch>
            <a:fillRect/>
          </a:stretch>
        </p:blipFill>
        <p:spPr>
          <a:xfrm>
            <a:off x="525302" y="3936643"/>
            <a:ext cx="3195377" cy="198888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push dir="u"/>
      </p:transition>
    </mc:Choice>
    <mc:Fallback>
      <p:transition spd="slow">
        <p:push dir="u"/>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9503" y="371700"/>
            <a:ext cx="11513287" cy="1090480"/>
            <a:chOff x="439503" y="371700"/>
            <a:chExt cx="11513287" cy="1090480"/>
          </a:xfrm>
        </p:grpSpPr>
        <p:grpSp>
          <p:nvGrpSpPr>
            <p:cNvPr id="13" name="组合 12"/>
            <p:cNvGrpSpPr/>
            <p:nvPr/>
          </p:nvGrpSpPr>
          <p:grpSpPr>
            <a:xfrm>
              <a:off x="439503" y="406425"/>
              <a:ext cx="6648120" cy="700511"/>
              <a:chOff x="4884181" y="1367124"/>
              <a:chExt cx="6648120" cy="700511"/>
            </a:xfrm>
          </p:grpSpPr>
          <p:grpSp>
            <p:nvGrpSpPr>
              <p:cNvPr id="12" name="组合 11"/>
              <p:cNvGrpSpPr/>
              <p:nvPr/>
            </p:nvGrpSpPr>
            <p:grpSpPr>
              <a:xfrm>
                <a:off x="4884181" y="1367124"/>
                <a:ext cx="788278" cy="700511"/>
                <a:chOff x="4884181" y="1367124"/>
                <a:chExt cx="788278" cy="700511"/>
              </a:xfrm>
            </p:grpSpPr>
            <p:sp>
              <p:nvSpPr>
                <p:cNvPr id="10" name="任意多边形: 形状 9"/>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04</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编码与测试</a:t>
                </a:r>
                <a:endPar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endParaRPr>
              </a:p>
            </p:txBody>
          </p:sp>
        </p:grpSp>
        <p:cxnSp>
          <p:nvCxnSpPr>
            <p:cNvPr id="14" name="直接连接符 13"/>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1" r="9089"/>
            <a:stretch>
              <a:fillRect/>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3" name="组合 2"/>
          <p:cNvGrpSpPr/>
          <p:nvPr/>
        </p:nvGrpSpPr>
        <p:grpSpPr>
          <a:xfrm>
            <a:off x="477022" y="1285945"/>
            <a:ext cx="2572790" cy="544010"/>
            <a:chOff x="1037996" y="1888516"/>
            <a:chExt cx="10113480" cy="544010"/>
          </a:xfrm>
        </p:grpSpPr>
        <p:sp>
          <p:nvSpPr>
            <p:cNvPr id="4" name="矩形: 圆角 3"/>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a:latin typeface="微软雅黑" panose="020B0503020204020204" pitchFamily="34" charset="-122"/>
                <a:ea typeface="微软雅黑" panose="020B0503020204020204" pitchFamily="34" charset="-122"/>
              </a:endParaRPr>
            </a:p>
          </p:txBody>
        </p:sp>
        <p:sp>
          <p:nvSpPr>
            <p:cNvPr id="17" name="文本框 16"/>
            <p:cNvSpPr txBox="1"/>
            <p:nvPr/>
          </p:nvSpPr>
          <p:spPr>
            <a:xfrm>
              <a:off x="1227783" y="1960466"/>
              <a:ext cx="9733906" cy="400110"/>
            </a:xfrm>
            <a:prstGeom prst="rect">
              <a:avLst/>
            </a:prstGeom>
            <a:noFill/>
          </p:spPr>
          <p:txBody>
            <a:bodyPr wrap="squar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模块化的测试</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22" name="文本框 21"/>
          <p:cNvSpPr txBox="1"/>
          <p:nvPr/>
        </p:nvSpPr>
        <p:spPr>
          <a:xfrm>
            <a:off x="525302" y="2008964"/>
            <a:ext cx="5305305" cy="646331"/>
          </a:xfrm>
          <a:prstGeom prst="rect">
            <a:avLst/>
          </a:prstGeom>
          <a:noFill/>
        </p:spPr>
        <p:txBody>
          <a:bodyPr wrap="square" rtlCol="0">
            <a:spAutoFit/>
          </a:bodyPr>
          <a:lstStyle/>
          <a:p>
            <a:r>
              <a:rPr lang="zh-CN" altLang="en-US" dirty="0"/>
              <a:t>在本例是，</a:t>
            </a:r>
            <a:r>
              <a:rPr lang="en-US" altLang="zh-CN" dirty="0"/>
              <a:t>User</a:t>
            </a:r>
            <a:r>
              <a:rPr lang="zh-CN" altLang="en-US" dirty="0"/>
              <a:t>和</a:t>
            </a:r>
            <a:r>
              <a:rPr lang="en-US" altLang="zh-CN" dirty="0" err="1"/>
              <a:t>UserStore</a:t>
            </a:r>
            <a:r>
              <a:rPr lang="zh-CN" altLang="en-US" dirty="0"/>
              <a:t>位于同一个模块。在编写完毕后，应当先行测试。</a:t>
            </a:r>
            <a:endParaRPr lang="en-US" altLang="zh-CN" dirty="0"/>
          </a:p>
        </p:txBody>
      </p:sp>
      <p:sp>
        <p:nvSpPr>
          <p:cNvPr id="8" name="文本框 7"/>
          <p:cNvSpPr txBox="1"/>
          <p:nvPr/>
        </p:nvSpPr>
        <p:spPr>
          <a:xfrm>
            <a:off x="5426586" y="3301677"/>
            <a:ext cx="1338828" cy="369332"/>
          </a:xfrm>
          <a:prstGeom prst="rect">
            <a:avLst/>
          </a:prstGeom>
          <a:noFill/>
        </p:spPr>
        <p:txBody>
          <a:bodyPr wrap="none" rtlCol="0">
            <a:spAutoFit/>
          </a:bodyPr>
          <a:lstStyle/>
          <a:p>
            <a:r>
              <a:rPr lang="zh-CN" altLang="en-US" dirty="0"/>
              <a:t>请看视频！</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800">
        <p:push dir="u"/>
      </p:transition>
    </mc:Choice>
    <mc:Fallback>
      <p:transition spd="slow">
        <p:push dir="u"/>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9503" y="371700"/>
            <a:ext cx="11513287" cy="1090480"/>
            <a:chOff x="439503" y="371700"/>
            <a:chExt cx="11513287" cy="1090480"/>
          </a:xfrm>
        </p:grpSpPr>
        <p:grpSp>
          <p:nvGrpSpPr>
            <p:cNvPr id="13" name="组合 12"/>
            <p:cNvGrpSpPr/>
            <p:nvPr/>
          </p:nvGrpSpPr>
          <p:grpSpPr>
            <a:xfrm>
              <a:off x="439503" y="406425"/>
              <a:ext cx="6648120" cy="700511"/>
              <a:chOff x="4884181" y="1367124"/>
              <a:chExt cx="6648120" cy="700511"/>
            </a:xfrm>
          </p:grpSpPr>
          <p:grpSp>
            <p:nvGrpSpPr>
              <p:cNvPr id="12" name="组合 11"/>
              <p:cNvGrpSpPr/>
              <p:nvPr/>
            </p:nvGrpSpPr>
            <p:grpSpPr>
              <a:xfrm>
                <a:off x="4884181" y="1367124"/>
                <a:ext cx="788278" cy="700511"/>
                <a:chOff x="4884181" y="1367124"/>
                <a:chExt cx="788278" cy="700511"/>
              </a:xfrm>
            </p:grpSpPr>
            <p:sp>
              <p:nvSpPr>
                <p:cNvPr id="10" name="任意多边形: 形状 9"/>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04</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编码与测试</a:t>
                </a:r>
                <a:endPar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endParaRPr>
              </a:p>
            </p:txBody>
          </p:sp>
        </p:grpSp>
        <p:cxnSp>
          <p:nvCxnSpPr>
            <p:cNvPr id="14" name="直接连接符 13"/>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1" r="9089"/>
            <a:stretch>
              <a:fillRect/>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3" name="组合 2"/>
          <p:cNvGrpSpPr/>
          <p:nvPr/>
        </p:nvGrpSpPr>
        <p:grpSpPr>
          <a:xfrm>
            <a:off x="477021" y="1285945"/>
            <a:ext cx="3856853" cy="779836"/>
            <a:chOff x="1037996" y="1888516"/>
            <a:chExt cx="10113480" cy="779836"/>
          </a:xfrm>
        </p:grpSpPr>
        <p:sp>
          <p:nvSpPr>
            <p:cNvPr id="4" name="矩形: 圆角 3"/>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a:latin typeface="微软雅黑" panose="020B0503020204020204" pitchFamily="34" charset="-122"/>
                <a:ea typeface="微软雅黑" panose="020B0503020204020204" pitchFamily="34" charset="-122"/>
              </a:endParaRPr>
            </a:p>
          </p:txBody>
        </p:sp>
        <p:sp>
          <p:nvSpPr>
            <p:cNvPr id="17" name="文本框 16"/>
            <p:cNvSpPr txBox="1"/>
            <p:nvPr/>
          </p:nvSpPr>
          <p:spPr>
            <a:xfrm>
              <a:off x="1227782" y="1960466"/>
              <a:ext cx="9733905" cy="707886"/>
            </a:xfrm>
            <a:prstGeom prst="rect">
              <a:avLst/>
            </a:prstGeom>
            <a:noFill/>
          </p:spPr>
          <p:txBody>
            <a:bodyPr wrap="squar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绑定到</a:t>
              </a:r>
              <a:r>
                <a:rPr lang="en-US" altLang="zh-CN" sz="2000" b="1" dirty="0">
                  <a:solidFill>
                    <a:schemeClr val="bg1"/>
                  </a:solidFill>
                  <a:latin typeface="微软雅黑" panose="020B0503020204020204" pitchFamily="34" charset="-122"/>
                  <a:ea typeface="微软雅黑" panose="020B0503020204020204" pitchFamily="34" charset="-122"/>
                </a:rPr>
                <a:t>ASP.NET CORE</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22" name="文本框 21"/>
          <p:cNvSpPr txBox="1"/>
          <p:nvPr/>
        </p:nvSpPr>
        <p:spPr>
          <a:xfrm>
            <a:off x="525302" y="2008964"/>
            <a:ext cx="10933273" cy="369332"/>
          </a:xfrm>
          <a:prstGeom prst="rect">
            <a:avLst/>
          </a:prstGeom>
          <a:noFill/>
        </p:spPr>
        <p:txBody>
          <a:bodyPr wrap="square" rtlCol="0">
            <a:spAutoFit/>
          </a:bodyPr>
          <a:lstStyle/>
          <a:p>
            <a:r>
              <a:rPr lang="zh-CN" altLang="en-US" dirty="0"/>
              <a:t>编码完成后，要对依赖注入进行绑定，同时配置</a:t>
            </a:r>
            <a:r>
              <a:rPr lang="en-US" altLang="zh-CN" dirty="0"/>
              <a:t>ASP.NET CORE</a:t>
            </a:r>
            <a:r>
              <a:rPr lang="zh-CN" altLang="en-US" dirty="0"/>
              <a:t>。</a:t>
            </a:r>
            <a:endParaRPr lang="en-US" altLang="zh-CN" dirty="0"/>
          </a:p>
        </p:txBody>
      </p:sp>
      <p:pic>
        <p:nvPicPr>
          <p:cNvPr id="5" name="图片 4"/>
          <p:cNvPicPr>
            <a:picLocks noChangeAspect="1"/>
          </p:cNvPicPr>
          <p:nvPr/>
        </p:nvPicPr>
        <p:blipFill>
          <a:blip r:embed="rId2"/>
          <a:stretch>
            <a:fillRect/>
          </a:stretch>
        </p:blipFill>
        <p:spPr>
          <a:xfrm>
            <a:off x="549397" y="2557305"/>
            <a:ext cx="4476190" cy="340952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push dir="u"/>
      </p:transition>
    </mc:Choice>
    <mc:Fallback>
      <p:transition spd="slow">
        <p:push dir="u"/>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1"/>
          <a:stretch>
            <a:fillRect/>
          </a:stretch>
        </p:blipFill>
        <p:spPr>
          <a:xfrm>
            <a:off x="477021" y="2726865"/>
            <a:ext cx="8876190" cy="2476190"/>
          </a:xfrm>
          <a:prstGeom prst="rect">
            <a:avLst/>
          </a:prstGeom>
        </p:spPr>
      </p:pic>
      <p:grpSp>
        <p:nvGrpSpPr>
          <p:cNvPr id="19" name="组合 18"/>
          <p:cNvGrpSpPr/>
          <p:nvPr/>
        </p:nvGrpSpPr>
        <p:grpSpPr>
          <a:xfrm>
            <a:off x="439503" y="371700"/>
            <a:ext cx="11513287" cy="1090480"/>
            <a:chOff x="439503" y="371700"/>
            <a:chExt cx="11513287" cy="1090480"/>
          </a:xfrm>
        </p:grpSpPr>
        <p:grpSp>
          <p:nvGrpSpPr>
            <p:cNvPr id="13" name="组合 12"/>
            <p:cNvGrpSpPr/>
            <p:nvPr/>
          </p:nvGrpSpPr>
          <p:grpSpPr>
            <a:xfrm>
              <a:off x="439503" y="406425"/>
              <a:ext cx="6648120" cy="700511"/>
              <a:chOff x="4884181" y="1367124"/>
              <a:chExt cx="6648120" cy="700511"/>
            </a:xfrm>
          </p:grpSpPr>
          <p:grpSp>
            <p:nvGrpSpPr>
              <p:cNvPr id="12" name="组合 11"/>
              <p:cNvGrpSpPr/>
              <p:nvPr/>
            </p:nvGrpSpPr>
            <p:grpSpPr>
              <a:xfrm>
                <a:off x="4884181" y="1367124"/>
                <a:ext cx="788278" cy="700511"/>
                <a:chOff x="4884181" y="1367124"/>
                <a:chExt cx="788278" cy="700511"/>
              </a:xfrm>
            </p:grpSpPr>
            <p:sp>
              <p:nvSpPr>
                <p:cNvPr id="10" name="任意多边形: 形状 9"/>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04</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编码与测试</a:t>
                </a:r>
                <a:endPar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endParaRPr>
              </a:p>
            </p:txBody>
          </p:sp>
        </p:grpSp>
        <p:cxnSp>
          <p:nvCxnSpPr>
            <p:cNvPr id="14" name="直接连接符 13"/>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rotWithShape="1">
            <a:blip r:embed="rId2" cstate="print">
              <a:extLst>
                <a:ext uri="{28A0092B-C50C-407E-A947-70E740481C1C}">
                  <a14:useLocalDpi xmlns:a14="http://schemas.microsoft.com/office/drawing/2010/main" val="0"/>
                </a:ext>
              </a:extLst>
            </a:blip>
            <a:srcRect l="-1" r="9089"/>
            <a:stretch>
              <a:fillRect/>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3" name="组合 2"/>
          <p:cNvGrpSpPr/>
          <p:nvPr/>
        </p:nvGrpSpPr>
        <p:grpSpPr>
          <a:xfrm>
            <a:off x="477021" y="1285945"/>
            <a:ext cx="3856853" cy="544010"/>
            <a:chOff x="1037996" y="1888516"/>
            <a:chExt cx="10113480" cy="544010"/>
          </a:xfrm>
        </p:grpSpPr>
        <p:sp>
          <p:nvSpPr>
            <p:cNvPr id="4" name="矩形: 圆角 3"/>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a:latin typeface="微软雅黑" panose="020B0503020204020204" pitchFamily="34" charset="-122"/>
                <a:ea typeface="微软雅黑" panose="020B0503020204020204" pitchFamily="34" charset="-122"/>
              </a:endParaRPr>
            </a:p>
          </p:txBody>
        </p:sp>
        <p:sp>
          <p:nvSpPr>
            <p:cNvPr id="17" name="文本框 16"/>
            <p:cNvSpPr txBox="1"/>
            <p:nvPr/>
          </p:nvSpPr>
          <p:spPr>
            <a:xfrm>
              <a:off x="1227781" y="1960466"/>
              <a:ext cx="9733905"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ASP.NET CORE</a:t>
              </a:r>
              <a:r>
                <a:rPr lang="zh-CN" altLang="en-US" sz="2000" b="1" dirty="0">
                  <a:solidFill>
                    <a:schemeClr val="bg1"/>
                  </a:solidFill>
                  <a:latin typeface="微软雅黑" panose="020B0503020204020204" pitchFamily="34" charset="-122"/>
                  <a:ea typeface="微软雅黑" panose="020B0503020204020204" pitchFamily="34" charset="-122"/>
                </a:rPr>
                <a:t>的管道机制</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22" name="文本框 21"/>
          <p:cNvSpPr txBox="1"/>
          <p:nvPr/>
        </p:nvSpPr>
        <p:spPr>
          <a:xfrm>
            <a:off x="525302" y="2008964"/>
            <a:ext cx="10933273" cy="369332"/>
          </a:xfrm>
          <a:prstGeom prst="rect">
            <a:avLst/>
          </a:prstGeom>
          <a:noFill/>
        </p:spPr>
        <p:txBody>
          <a:bodyPr wrap="square" rtlCol="0">
            <a:spAutoFit/>
          </a:bodyPr>
          <a:lstStyle/>
          <a:p>
            <a:r>
              <a:rPr lang="en-US" altLang="zh-CN" dirty="0"/>
              <a:t>ASP.NET CORE</a:t>
            </a:r>
            <a:r>
              <a:rPr lang="zh-CN" altLang="en-US" dirty="0"/>
              <a:t>管道是</a:t>
            </a:r>
            <a:r>
              <a:rPr lang="en-US" altLang="zh-CN" dirty="0"/>
              <a:t>ASP.NET</a:t>
            </a:r>
            <a:r>
              <a:rPr lang="zh-CN" altLang="en-US" dirty="0"/>
              <a:t>处理请求的基本方法。</a:t>
            </a:r>
            <a:endParaRPr lang="en-US" altLang="zh-CN" dirty="0"/>
          </a:p>
        </p:txBody>
      </p:sp>
      <p:grpSp>
        <p:nvGrpSpPr>
          <p:cNvPr id="30" name="组合 29"/>
          <p:cNvGrpSpPr/>
          <p:nvPr/>
        </p:nvGrpSpPr>
        <p:grpSpPr>
          <a:xfrm>
            <a:off x="2952750" y="2836144"/>
            <a:ext cx="4467225" cy="2474464"/>
            <a:chOff x="2828925" y="3592961"/>
            <a:chExt cx="4467225" cy="2474464"/>
          </a:xfrm>
        </p:grpSpPr>
        <p:cxnSp>
          <p:nvCxnSpPr>
            <p:cNvPr id="8" name="直接箭头连接符 7"/>
            <p:cNvCxnSpPr/>
            <p:nvPr/>
          </p:nvCxnSpPr>
          <p:spPr>
            <a:xfrm>
              <a:off x="2838450" y="3668030"/>
              <a:ext cx="0" cy="2399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7296150" y="3592961"/>
              <a:ext cx="0" cy="2474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2828925" y="6067425"/>
              <a:ext cx="44672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800">
        <p:push dir="u"/>
      </p:transition>
    </mc:Choice>
    <mc:Fallback>
      <p:transition spd="slow">
        <p:push dir="u"/>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9503" y="371700"/>
            <a:ext cx="11513287" cy="1090480"/>
            <a:chOff x="439503" y="371700"/>
            <a:chExt cx="11513287" cy="1090480"/>
          </a:xfrm>
        </p:grpSpPr>
        <p:grpSp>
          <p:nvGrpSpPr>
            <p:cNvPr id="13" name="组合 12"/>
            <p:cNvGrpSpPr/>
            <p:nvPr/>
          </p:nvGrpSpPr>
          <p:grpSpPr>
            <a:xfrm>
              <a:off x="439503" y="406425"/>
              <a:ext cx="6648120" cy="700511"/>
              <a:chOff x="4884181" y="1367124"/>
              <a:chExt cx="6648120" cy="700511"/>
            </a:xfrm>
          </p:grpSpPr>
          <p:grpSp>
            <p:nvGrpSpPr>
              <p:cNvPr id="12" name="组合 11"/>
              <p:cNvGrpSpPr/>
              <p:nvPr/>
            </p:nvGrpSpPr>
            <p:grpSpPr>
              <a:xfrm>
                <a:off x="4884181" y="1367124"/>
                <a:ext cx="788278" cy="700511"/>
                <a:chOff x="4884181" y="1367124"/>
                <a:chExt cx="788278" cy="700511"/>
              </a:xfrm>
            </p:grpSpPr>
            <p:sp>
              <p:nvSpPr>
                <p:cNvPr id="10" name="任意多边形: 形状 9"/>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04</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编码与测试</a:t>
                </a:r>
                <a:endPar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endParaRPr>
              </a:p>
            </p:txBody>
          </p:sp>
        </p:grpSp>
        <p:cxnSp>
          <p:nvCxnSpPr>
            <p:cNvPr id="14" name="直接连接符 13"/>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1" r="9089"/>
            <a:stretch>
              <a:fillRect/>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3" name="组合 2"/>
          <p:cNvGrpSpPr/>
          <p:nvPr/>
        </p:nvGrpSpPr>
        <p:grpSpPr>
          <a:xfrm>
            <a:off x="477021" y="1285945"/>
            <a:ext cx="3856853" cy="544010"/>
            <a:chOff x="1037996" y="1888516"/>
            <a:chExt cx="10113480" cy="544010"/>
          </a:xfrm>
        </p:grpSpPr>
        <p:sp>
          <p:nvSpPr>
            <p:cNvPr id="4" name="矩形: 圆角 3"/>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a:latin typeface="微软雅黑" panose="020B0503020204020204" pitchFamily="34" charset="-122"/>
                <a:ea typeface="微软雅黑" panose="020B0503020204020204" pitchFamily="34" charset="-122"/>
              </a:endParaRPr>
            </a:p>
          </p:txBody>
        </p:sp>
        <p:sp>
          <p:nvSpPr>
            <p:cNvPr id="17" name="文本框 16"/>
            <p:cNvSpPr txBox="1"/>
            <p:nvPr/>
          </p:nvSpPr>
          <p:spPr>
            <a:xfrm>
              <a:off x="1227781" y="1960466"/>
              <a:ext cx="9733905"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ASP.NET CORE </a:t>
              </a:r>
              <a:r>
                <a:rPr lang="zh-CN" altLang="en-US" sz="2000" b="1" dirty="0">
                  <a:solidFill>
                    <a:schemeClr val="bg1"/>
                  </a:solidFill>
                  <a:latin typeface="微软雅黑" panose="020B0503020204020204" pitchFamily="34" charset="-122"/>
                  <a:ea typeface="微软雅黑" panose="020B0503020204020204" pitchFamily="34" charset="-122"/>
                </a:rPr>
                <a:t>中间件</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22" name="文本框 21"/>
          <p:cNvSpPr txBox="1"/>
          <p:nvPr/>
        </p:nvSpPr>
        <p:spPr>
          <a:xfrm>
            <a:off x="525302" y="2008964"/>
            <a:ext cx="10933273" cy="646331"/>
          </a:xfrm>
          <a:prstGeom prst="rect">
            <a:avLst/>
          </a:prstGeom>
          <a:noFill/>
        </p:spPr>
        <p:txBody>
          <a:bodyPr wrap="square" rtlCol="0">
            <a:spAutoFit/>
          </a:bodyPr>
          <a:lstStyle/>
          <a:p>
            <a:r>
              <a:rPr lang="zh-CN" altLang="en-US" dirty="0"/>
              <a:t>中间件的参数传递，</a:t>
            </a:r>
            <a:endParaRPr lang="en-US" altLang="zh-CN" dirty="0"/>
          </a:p>
          <a:p>
            <a:r>
              <a:rPr lang="zh-CN" altLang="en-US" dirty="0"/>
              <a:t>可以使用</a:t>
            </a:r>
            <a:r>
              <a:rPr lang="en-US" altLang="zh-CN" dirty="0" err="1"/>
              <a:t>HttpContext.Features</a:t>
            </a:r>
            <a:r>
              <a:rPr lang="zh-CN" altLang="en-US" dirty="0"/>
              <a:t>进行。</a:t>
            </a:r>
            <a:endParaRPr lang="en-US" altLang="zh-CN" dirty="0"/>
          </a:p>
        </p:txBody>
      </p:sp>
      <p:pic>
        <p:nvPicPr>
          <p:cNvPr id="5" name="图片 4"/>
          <p:cNvPicPr>
            <a:picLocks noChangeAspect="1"/>
          </p:cNvPicPr>
          <p:nvPr/>
        </p:nvPicPr>
        <p:blipFill>
          <a:blip r:embed="rId2"/>
          <a:stretch>
            <a:fillRect/>
          </a:stretch>
        </p:blipFill>
        <p:spPr>
          <a:xfrm>
            <a:off x="4684794" y="1491699"/>
            <a:ext cx="6495238" cy="425714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push dir="u"/>
      </p:transition>
    </mc:Choice>
    <mc:Fallback>
      <p:transition spd="slow">
        <p:push dir="u"/>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9503" y="371700"/>
            <a:ext cx="11513287" cy="1090480"/>
            <a:chOff x="439503" y="371700"/>
            <a:chExt cx="11513287" cy="1090480"/>
          </a:xfrm>
        </p:grpSpPr>
        <p:grpSp>
          <p:nvGrpSpPr>
            <p:cNvPr id="13" name="组合 12"/>
            <p:cNvGrpSpPr/>
            <p:nvPr/>
          </p:nvGrpSpPr>
          <p:grpSpPr>
            <a:xfrm>
              <a:off x="439503" y="406425"/>
              <a:ext cx="6648120" cy="700511"/>
              <a:chOff x="4884181" y="1367124"/>
              <a:chExt cx="6648120" cy="700511"/>
            </a:xfrm>
          </p:grpSpPr>
          <p:grpSp>
            <p:nvGrpSpPr>
              <p:cNvPr id="12" name="组合 11"/>
              <p:cNvGrpSpPr/>
              <p:nvPr/>
            </p:nvGrpSpPr>
            <p:grpSpPr>
              <a:xfrm>
                <a:off x="4884181" y="1367124"/>
                <a:ext cx="788278" cy="700511"/>
                <a:chOff x="4884181" y="1367124"/>
                <a:chExt cx="788278" cy="700511"/>
              </a:xfrm>
            </p:grpSpPr>
            <p:sp>
              <p:nvSpPr>
                <p:cNvPr id="10" name="任意多边形: 形状 9"/>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04</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编码与测试</a:t>
                </a:r>
                <a:endPar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endParaRPr>
              </a:p>
            </p:txBody>
          </p:sp>
        </p:grpSp>
        <p:cxnSp>
          <p:nvCxnSpPr>
            <p:cNvPr id="14" name="直接连接符 13"/>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1" r="9089"/>
            <a:stretch>
              <a:fillRect/>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3" name="组合 2"/>
          <p:cNvGrpSpPr/>
          <p:nvPr/>
        </p:nvGrpSpPr>
        <p:grpSpPr>
          <a:xfrm>
            <a:off x="477021" y="1285945"/>
            <a:ext cx="3856853" cy="544010"/>
            <a:chOff x="1037996" y="1888516"/>
            <a:chExt cx="10113480" cy="544010"/>
          </a:xfrm>
        </p:grpSpPr>
        <p:sp>
          <p:nvSpPr>
            <p:cNvPr id="4" name="矩形: 圆角 3"/>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a:latin typeface="微软雅黑" panose="020B0503020204020204" pitchFamily="34" charset="-122"/>
                <a:ea typeface="微软雅黑" panose="020B0503020204020204" pitchFamily="34" charset="-122"/>
              </a:endParaRPr>
            </a:p>
          </p:txBody>
        </p:sp>
        <p:sp>
          <p:nvSpPr>
            <p:cNvPr id="17" name="文本框 16"/>
            <p:cNvSpPr txBox="1"/>
            <p:nvPr/>
          </p:nvSpPr>
          <p:spPr>
            <a:xfrm>
              <a:off x="1227781" y="1960466"/>
              <a:ext cx="9733905"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ASP.NET CORE</a:t>
              </a:r>
              <a:r>
                <a:rPr lang="zh-CN" altLang="en-US" sz="2000" b="1" dirty="0">
                  <a:solidFill>
                    <a:schemeClr val="bg1"/>
                  </a:solidFill>
                  <a:latin typeface="微软雅黑" panose="020B0503020204020204" pitchFamily="34" charset="-122"/>
                  <a:ea typeface="微软雅黑" panose="020B0503020204020204" pitchFamily="34" charset="-122"/>
                </a:rPr>
                <a:t> 中间件</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22" name="文本框 21"/>
          <p:cNvSpPr txBox="1"/>
          <p:nvPr/>
        </p:nvSpPr>
        <p:spPr>
          <a:xfrm>
            <a:off x="525302" y="2008964"/>
            <a:ext cx="5009376" cy="4524315"/>
          </a:xfrm>
          <a:prstGeom prst="rect">
            <a:avLst/>
          </a:prstGeom>
          <a:noFill/>
        </p:spPr>
        <p:txBody>
          <a:bodyPr wrap="square" rtlCol="0">
            <a:spAutoFit/>
          </a:bodyPr>
          <a:lstStyle/>
          <a:p>
            <a:r>
              <a:rPr lang="zh-CN" altLang="en-US" dirty="0"/>
              <a:t>中间件可以整理到对应的项目中。</a:t>
            </a:r>
            <a:endParaRPr lang="en-US" altLang="zh-CN" dirty="0"/>
          </a:p>
          <a:p>
            <a:endParaRPr lang="en-US" altLang="zh-CN" dirty="0"/>
          </a:p>
          <a:p>
            <a:r>
              <a:rPr lang="zh-CN" altLang="en-US" dirty="0"/>
              <a:t>承接中间件的类是基于约定的。约定：</a:t>
            </a:r>
            <a:endParaRPr lang="en-US" altLang="zh-CN" dirty="0"/>
          </a:p>
          <a:p>
            <a:endParaRPr lang="en-US" altLang="zh-CN" dirty="0"/>
          </a:p>
          <a:p>
            <a:pPr marL="342900" indent="-342900">
              <a:buAutoNum type="arabicPeriod"/>
            </a:pPr>
            <a:r>
              <a:rPr lang="zh-CN" altLang="en-US" dirty="0"/>
              <a:t>承接类存在一个构造函数，这个函数能有一个类型为</a:t>
            </a:r>
            <a:r>
              <a:rPr lang="en-US" altLang="zh-CN" dirty="0" err="1"/>
              <a:t>RequestDelegate</a:t>
            </a:r>
            <a:r>
              <a:rPr lang="zh-CN" altLang="en-US" dirty="0"/>
              <a:t>的参数。在调用时，系统会调用此构造函数，为中间件注入 </a:t>
            </a:r>
            <a:r>
              <a:rPr lang="en-US" altLang="zh-CN" dirty="0"/>
              <a:t>next </a:t>
            </a:r>
            <a:endParaRPr lang="en-US" altLang="zh-CN" dirty="0"/>
          </a:p>
          <a:p>
            <a:pPr marL="342900" indent="-342900">
              <a:buAutoNum type="arabicPeriod"/>
            </a:pPr>
            <a:endParaRPr lang="en-US" altLang="zh-CN" dirty="0"/>
          </a:p>
          <a:p>
            <a:pPr marL="342900" indent="-342900">
              <a:buAutoNum type="arabicPeriod"/>
            </a:pPr>
            <a:r>
              <a:rPr lang="zh-CN" altLang="en-US" dirty="0"/>
              <a:t>中间件必须存在一个 </a:t>
            </a:r>
            <a:r>
              <a:rPr lang="en-US" altLang="zh-CN" dirty="0"/>
              <a:t>public async Task </a:t>
            </a:r>
            <a:r>
              <a:rPr lang="en-US" altLang="zh-CN" dirty="0" err="1"/>
              <a:t>InvokeAsync</a:t>
            </a:r>
            <a:r>
              <a:rPr lang="en-US" altLang="zh-CN" dirty="0"/>
              <a:t>(</a:t>
            </a:r>
            <a:r>
              <a:rPr lang="en-US" altLang="zh-CN" dirty="0" err="1"/>
              <a:t>HttpContext</a:t>
            </a:r>
            <a:r>
              <a:rPr lang="en-US" altLang="zh-CN" dirty="0"/>
              <a:t>)</a:t>
            </a:r>
            <a:r>
              <a:rPr lang="zh-CN" altLang="en-US" dirty="0"/>
              <a:t>的函数。这个函数的名字，参数，返回类型都必须是这样的。</a:t>
            </a:r>
            <a:endParaRPr lang="en-US" altLang="zh-CN" dirty="0"/>
          </a:p>
          <a:p>
            <a:pPr marL="342900" indent="-342900">
              <a:buAutoNum type="arabicPeriod"/>
            </a:pPr>
            <a:endParaRPr lang="en-US" altLang="zh-CN" dirty="0"/>
          </a:p>
          <a:p>
            <a:pPr marL="342900" indent="-342900">
              <a:buAutoNum type="arabicPeriod"/>
            </a:pPr>
            <a:r>
              <a:rPr lang="zh-CN" altLang="en-US" dirty="0"/>
              <a:t>中间件只会初始化一次，即构造函数只调用一次</a:t>
            </a:r>
            <a:endParaRPr lang="en-US" altLang="zh-CN" dirty="0"/>
          </a:p>
          <a:p>
            <a:pPr marL="342900" indent="-342900">
              <a:buAutoNum type="arabicPeriod"/>
            </a:pPr>
            <a:r>
              <a:rPr lang="zh-CN" altLang="en-US" dirty="0"/>
              <a:t>使用 </a:t>
            </a:r>
            <a:r>
              <a:rPr lang="en-US" altLang="zh-CN" dirty="0" err="1"/>
              <a:t>app.UseMidware</a:t>
            </a:r>
            <a:r>
              <a:rPr lang="en-US" altLang="zh-CN" dirty="0"/>
              <a:t>&lt;</a:t>
            </a:r>
            <a:r>
              <a:rPr lang="zh-CN" altLang="en-US" dirty="0"/>
              <a:t>中间件类型</a:t>
            </a:r>
            <a:r>
              <a:rPr lang="en-US" altLang="zh-CN" dirty="0"/>
              <a:t>&gt;() </a:t>
            </a:r>
            <a:r>
              <a:rPr lang="zh-CN" altLang="en-US" dirty="0"/>
              <a:t>加载。</a:t>
            </a:r>
            <a:endParaRPr lang="en-US" altLang="zh-CN" dirty="0"/>
          </a:p>
          <a:p>
            <a:pPr marL="342900" indent="-342900">
              <a:buAutoNum type="arabicPeriod"/>
            </a:pPr>
            <a:endParaRPr lang="en-US" altLang="zh-CN" dirty="0"/>
          </a:p>
        </p:txBody>
      </p:sp>
      <p:pic>
        <p:nvPicPr>
          <p:cNvPr id="7" name="图片 6"/>
          <p:cNvPicPr>
            <a:picLocks noChangeAspect="1"/>
          </p:cNvPicPr>
          <p:nvPr/>
        </p:nvPicPr>
        <p:blipFill>
          <a:blip r:embed="rId2"/>
          <a:stretch>
            <a:fillRect/>
          </a:stretch>
        </p:blipFill>
        <p:spPr>
          <a:xfrm>
            <a:off x="5534678" y="1588292"/>
            <a:ext cx="6190476" cy="3723809"/>
          </a:xfrm>
          <a:prstGeom prst="rect">
            <a:avLst/>
          </a:prstGeom>
        </p:spPr>
      </p:pic>
      <p:pic>
        <p:nvPicPr>
          <p:cNvPr id="21" name="图片 20"/>
          <p:cNvPicPr>
            <a:picLocks noChangeAspect="1"/>
          </p:cNvPicPr>
          <p:nvPr/>
        </p:nvPicPr>
        <p:blipFill>
          <a:blip r:embed="rId3"/>
          <a:stretch>
            <a:fillRect/>
          </a:stretch>
        </p:blipFill>
        <p:spPr>
          <a:xfrm>
            <a:off x="5534678" y="5897618"/>
            <a:ext cx="2438095" cy="24761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push dir="u"/>
      </p:transition>
    </mc:Choice>
    <mc:Fallback>
      <p:transition spd="slow">
        <p:push dir="u"/>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0"/>
            <a:ext cx="12192000" cy="6858000"/>
            <a:chOff x="-26063" y="280281"/>
            <a:chExt cx="12192000" cy="6858000"/>
          </a:xfrm>
        </p:grpSpPr>
        <p:pic>
          <p:nvPicPr>
            <p:cNvPr id="3" name="图片 2" descr="桌子上有许多窗户&#10;&#10;描述已自动生成"/>
            <p:cNvPicPr>
              <a:picLocks noChangeAspect="1"/>
            </p:cNvPicPr>
            <p:nvPr/>
          </p:nvPicPr>
          <p:blipFill rotWithShape="1">
            <a:blip r:embed="rId1">
              <a:extLst>
                <a:ext uri="{28A0092B-C50C-407E-A947-70E740481C1C}">
                  <a14:useLocalDpi xmlns:a14="http://schemas.microsoft.com/office/drawing/2010/main" val="0"/>
                </a:ext>
              </a:extLst>
            </a:blip>
            <a:srcRect l="183" r="183"/>
            <a:stretch>
              <a:fillRect/>
            </a:stretch>
          </p:blipFill>
          <p:spPr>
            <a:xfrm>
              <a:off x="-26063" y="280281"/>
              <a:ext cx="12192000" cy="6858000"/>
            </a:xfrm>
            <a:prstGeom prst="rect">
              <a:avLst/>
            </a:prstGeom>
          </p:spPr>
        </p:pic>
        <p:sp>
          <p:nvSpPr>
            <p:cNvPr id="6" name="矩形 5"/>
            <p:cNvSpPr/>
            <p:nvPr/>
          </p:nvSpPr>
          <p:spPr>
            <a:xfrm>
              <a:off x="-26063" y="280281"/>
              <a:ext cx="12192000" cy="6858000"/>
            </a:xfrm>
            <a:prstGeom prst="rect">
              <a:avLst/>
            </a:prstGeom>
            <a:gradFill flip="none" rotWithShape="1">
              <a:gsLst>
                <a:gs pos="44000">
                  <a:srgbClr val="FEFBED"/>
                </a:gs>
                <a:gs pos="100000">
                  <a:srgbClr val="FEFBED">
                    <a:alpha val="0"/>
                  </a:srgb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5" name="文本框 4"/>
          <p:cNvSpPr txBox="1"/>
          <p:nvPr/>
        </p:nvSpPr>
        <p:spPr>
          <a:xfrm>
            <a:off x="1048307" y="2223271"/>
            <a:ext cx="10095386" cy="1107996"/>
          </a:xfrm>
          <a:prstGeom prst="rect">
            <a:avLst/>
          </a:prstGeom>
          <a:noFill/>
        </p:spPr>
        <p:txBody>
          <a:bodyPr wrap="square" rtlCol="0">
            <a:spAutoFit/>
          </a:bodyPr>
          <a:lstStyle/>
          <a:p>
            <a:pPr algn="ctr"/>
            <a:r>
              <a:rPr lang="zh-CN" altLang="en-US" sz="6600" dirty="0">
                <a:solidFill>
                  <a:schemeClr val="tx1">
                    <a:lumMod val="85000"/>
                    <a:lumOff val="15000"/>
                  </a:schemeClr>
                </a:solidFill>
                <a:effectLst>
                  <a:outerShdw blurRad="50800" dist="25400" dir="5400000" algn="t" rotWithShape="0">
                    <a:srgbClr val="F9633E">
                      <a:alpha val="40000"/>
                    </a:srgbClr>
                  </a:outerShdw>
                </a:effectLst>
                <a:latin typeface="微软雅黑" panose="020B0503020204020204" pitchFamily="34" charset="-122"/>
                <a:ea typeface="微软雅黑" panose="020B0503020204020204" pitchFamily="34" charset="-122"/>
              </a:rPr>
              <a:t>授权模块设计</a:t>
            </a:r>
            <a:endParaRPr lang="zh-CN" altLang="en-US" sz="6600" dirty="0">
              <a:solidFill>
                <a:schemeClr val="tx1">
                  <a:lumMod val="85000"/>
                  <a:lumOff val="15000"/>
                </a:schemeClr>
              </a:solidFill>
              <a:effectLst>
                <a:outerShdw blurRad="50800" dist="25400" dir="5400000" algn="t" rotWithShape="0">
                  <a:srgbClr val="F9633E">
                    <a:alpha val="40000"/>
                  </a:srgbClr>
                </a:outerShdw>
              </a:effectLst>
              <a:latin typeface="微软雅黑" panose="020B0503020204020204" pitchFamily="34" charset="-122"/>
              <a:ea typeface="微软雅黑" panose="020B0503020204020204" pitchFamily="34" charset="-122"/>
            </a:endParaRPr>
          </a:p>
        </p:txBody>
      </p:sp>
      <p:grpSp>
        <p:nvGrpSpPr>
          <p:cNvPr id="11" name="组合 10"/>
          <p:cNvGrpSpPr/>
          <p:nvPr/>
        </p:nvGrpSpPr>
        <p:grpSpPr>
          <a:xfrm>
            <a:off x="3900866" y="893386"/>
            <a:ext cx="4390268" cy="1323439"/>
            <a:chOff x="3850907" y="893386"/>
            <a:chExt cx="4390268" cy="1323439"/>
          </a:xfrm>
        </p:grpSpPr>
        <p:sp>
          <p:nvSpPr>
            <p:cNvPr id="7" name="文本框 6"/>
            <p:cNvSpPr txBox="1"/>
            <p:nvPr/>
          </p:nvSpPr>
          <p:spPr>
            <a:xfrm>
              <a:off x="5079089" y="893386"/>
              <a:ext cx="1933904" cy="1323439"/>
            </a:xfrm>
            <a:prstGeom prst="rect">
              <a:avLst/>
            </a:prstGeom>
            <a:noFill/>
          </p:spPr>
          <p:txBody>
            <a:bodyPr wrap="square">
              <a:spAutoFit/>
            </a:bodyPr>
            <a:lstStyle/>
            <a:p>
              <a:pPr algn="ctr"/>
              <a:r>
                <a:rPr lang="en-US" altLang="zh-CN" sz="8000" b="1" dirty="0">
                  <a:gradFill flip="none" rotWithShape="1">
                    <a:gsLst>
                      <a:gs pos="35000">
                        <a:srgbClr val="F9633E"/>
                      </a:gs>
                      <a:gs pos="100000">
                        <a:srgbClr val="FFE081"/>
                      </a:gs>
                    </a:gsLst>
                    <a:lin ang="8100000" scaled="1"/>
                    <a:tileRect/>
                  </a:gradFill>
                  <a:effectLst>
                    <a:outerShdw blurRad="50800" dist="50800" dir="5400000" algn="ctr" rotWithShape="0">
                      <a:srgbClr val="FFE081"/>
                    </a:outerShdw>
                  </a:effectLst>
                  <a:latin typeface="微软雅黑" panose="020B0503020204020204" pitchFamily="34" charset="-122"/>
                  <a:ea typeface="微软雅黑" panose="020B0503020204020204" pitchFamily="34" charset="-122"/>
                </a:rPr>
                <a:t>05</a:t>
              </a:r>
              <a:endParaRPr lang="zh-CN" altLang="en-US" sz="8000" b="1" dirty="0">
                <a:gradFill flip="none" rotWithShape="1">
                  <a:gsLst>
                    <a:gs pos="35000">
                      <a:srgbClr val="F9633E"/>
                    </a:gs>
                    <a:gs pos="100000">
                      <a:srgbClr val="FFE081"/>
                    </a:gs>
                  </a:gsLst>
                  <a:lin ang="8100000" scaled="1"/>
                  <a:tileRect/>
                </a:gradFill>
                <a:effectLst>
                  <a:outerShdw blurRad="50800" dist="50800" dir="5400000" algn="ctr" rotWithShape="0">
                    <a:srgbClr val="FFE081"/>
                  </a:outerShdw>
                </a:effectLst>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6963034" y="1555105"/>
              <a:ext cx="1278141" cy="0"/>
            </a:xfrm>
            <a:prstGeom prst="line">
              <a:avLst/>
            </a:prstGeom>
            <a:ln w="1270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3850907" y="1555105"/>
              <a:ext cx="1278141" cy="0"/>
            </a:xfrm>
            <a:prstGeom prst="line">
              <a:avLst/>
            </a:prstGeom>
            <a:ln w="1270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grpSp>
      <p:sp>
        <p:nvSpPr>
          <p:cNvPr id="12" name="文本框 11"/>
          <p:cNvSpPr txBox="1"/>
          <p:nvPr/>
        </p:nvSpPr>
        <p:spPr>
          <a:xfrm>
            <a:off x="2965049" y="3437680"/>
            <a:ext cx="6261902" cy="309508"/>
          </a:xfrm>
          <a:prstGeom prst="rect">
            <a:avLst/>
          </a:prstGeom>
          <a:noFill/>
        </p:spPr>
        <p:txBody>
          <a:bodyPr wrap="square" rtlCol="0">
            <a:spAutoFit/>
          </a:bodyPr>
          <a:lstStyle/>
          <a:p>
            <a:pPr algn="ctr">
              <a:lnSpc>
                <a:spcPct val="150000"/>
              </a:lnSpc>
            </a:pPr>
            <a:r>
              <a:rPr lang="zh-CN" altLang="en-US" sz="1050" dirty="0">
                <a:solidFill>
                  <a:srgbClr val="F9633E"/>
                </a:solidFill>
                <a:latin typeface="微软雅黑" panose="020B0503020204020204" pitchFamily="34" charset="-122"/>
                <a:ea typeface="微软雅黑" panose="020B0503020204020204" pitchFamily="34" charset="-122"/>
              </a:rPr>
              <a:t>模块化的编码，模块化的测试</a:t>
            </a:r>
            <a:endParaRPr lang="en-US" altLang="zh-CN" sz="1050" dirty="0">
              <a:solidFill>
                <a:srgbClr val="F9633E"/>
              </a:solidFill>
              <a:latin typeface="微软雅黑" panose="020B0503020204020204" pitchFamily="34" charset="-122"/>
              <a:ea typeface="微软雅黑" panose="020B0503020204020204" pitchFamily="34" charset="-122"/>
            </a:endParaRPr>
          </a:p>
        </p:txBody>
      </p:sp>
      <p:pic>
        <p:nvPicPr>
          <p:cNvPr id="13" name="图片 12" descr="图片包含 站, 黑暗, 男人, 大&#10;&#10;描述已自动生成"/>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093601" y="893386"/>
            <a:ext cx="1143561" cy="1143561"/>
          </a:xfrm>
          <a:prstGeom prst="rect">
            <a:avLst/>
          </a:prstGeom>
          <a:effectLst>
            <a:outerShdw blurRad="50800" dist="38100" dir="8100000" algn="tr" rotWithShape="0">
              <a:srgbClr val="FFE081">
                <a:alpha val="40000"/>
              </a:srgbClr>
            </a:outerShdw>
          </a:effectLst>
        </p:spPr>
      </p:pic>
    </p:spTree>
  </p:cSld>
  <p:clrMapOvr>
    <a:masterClrMapping/>
  </p:clrMapOvr>
  <mc:AlternateContent xmlns:mc="http://schemas.openxmlformats.org/markup-compatibility/2006">
    <mc:Choice xmlns:p14="http://schemas.microsoft.com/office/powerpoint/2010/main" Requires="p14">
      <p:transition spd="slow" p14:dur="800">
        <p:push dir="u"/>
      </p:transition>
    </mc:Choice>
    <mc:Fallback>
      <p:transition spd="slow">
        <p:push dir="u"/>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0"/>
            <a:ext cx="12192000" cy="6858000"/>
            <a:chOff x="-26063" y="280281"/>
            <a:chExt cx="12192000" cy="6858000"/>
          </a:xfrm>
        </p:grpSpPr>
        <p:pic>
          <p:nvPicPr>
            <p:cNvPr id="3" name="图片 2" descr="桌子上有许多窗户&#10;&#10;描述已自动生成"/>
            <p:cNvPicPr>
              <a:picLocks noChangeAspect="1"/>
            </p:cNvPicPr>
            <p:nvPr/>
          </p:nvPicPr>
          <p:blipFill rotWithShape="1">
            <a:blip r:embed="rId1">
              <a:extLst>
                <a:ext uri="{28A0092B-C50C-407E-A947-70E740481C1C}">
                  <a14:useLocalDpi xmlns:a14="http://schemas.microsoft.com/office/drawing/2010/main" val="0"/>
                </a:ext>
              </a:extLst>
            </a:blip>
            <a:srcRect l="183" r="183"/>
            <a:stretch>
              <a:fillRect/>
            </a:stretch>
          </p:blipFill>
          <p:spPr>
            <a:xfrm>
              <a:off x="-26063" y="280281"/>
              <a:ext cx="12192000" cy="6858000"/>
            </a:xfrm>
            <a:prstGeom prst="rect">
              <a:avLst/>
            </a:prstGeom>
          </p:spPr>
        </p:pic>
        <p:sp>
          <p:nvSpPr>
            <p:cNvPr id="6" name="矩形 5"/>
            <p:cNvSpPr/>
            <p:nvPr/>
          </p:nvSpPr>
          <p:spPr>
            <a:xfrm>
              <a:off x="-26063" y="280281"/>
              <a:ext cx="12192000" cy="6858000"/>
            </a:xfrm>
            <a:prstGeom prst="rect">
              <a:avLst/>
            </a:prstGeom>
            <a:gradFill flip="none" rotWithShape="1">
              <a:gsLst>
                <a:gs pos="44000">
                  <a:srgbClr val="FEFBED"/>
                </a:gs>
                <a:gs pos="100000">
                  <a:srgbClr val="FEFBED">
                    <a:alpha val="0"/>
                  </a:srgb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5" name="文本框 4"/>
          <p:cNvSpPr txBox="1"/>
          <p:nvPr/>
        </p:nvSpPr>
        <p:spPr>
          <a:xfrm>
            <a:off x="1048307" y="2223271"/>
            <a:ext cx="10095386" cy="1107996"/>
          </a:xfrm>
          <a:prstGeom prst="rect">
            <a:avLst/>
          </a:prstGeom>
          <a:noFill/>
        </p:spPr>
        <p:txBody>
          <a:bodyPr wrap="square" rtlCol="0">
            <a:spAutoFit/>
          </a:bodyPr>
          <a:lstStyle/>
          <a:p>
            <a:pPr algn="ctr"/>
            <a:r>
              <a:rPr lang="zh-CN" altLang="en-US" sz="6600" dirty="0">
                <a:solidFill>
                  <a:schemeClr val="tx1">
                    <a:lumMod val="85000"/>
                    <a:lumOff val="15000"/>
                  </a:schemeClr>
                </a:solidFill>
                <a:effectLst>
                  <a:outerShdw blurRad="50800" dist="25400" dir="5400000" algn="t" rotWithShape="0">
                    <a:srgbClr val="F9633E">
                      <a:alpha val="40000"/>
                    </a:srgbClr>
                  </a:outerShdw>
                </a:effectLst>
                <a:latin typeface="微软雅黑" panose="020B0503020204020204" pitchFamily="34" charset="-122"/>
                <a:ea typeface="微软雅黑" panose="020B0503020204020204" pitchFamily="34" charset="-122"/>
              </a:rPr>
              <a:t>身份验证和授权概述</a:t>
            </a:r>
            <a:endParaRPr lang="zh-CN" altLang="en-US" sz="6600" dirty="0">
              <a:solidFill>
                <a:schemeClr val="tx1">
                  <a:lumMod val="85000"/>
                  <a:lumOff val="15000"/>
                </a:schemeClr>
              </a:solidFill>
              <a:effectLst>
                <a:outerShdw blurRad="50800" dist="25400" dir="5400000" algn="t" rotWithShape="0">
                  <a:srgbClr val="F9633E">
                    <a:alpha val="40000"/>
                  </a:srgbClr>
                </a:outerShdw>
              </a:effectLst>
              <a:latin typeface="微软雅黑" panose="020B0503020204020204" pitchFamily="34" charset="-122"/>
              <a:ea typeface="微软雅黑" panose="020B0503020204020204" pitchFamily="34" charset="-122"/>
            </a:endParaRPr>
          </a:p>
        </p:txBody>
      </p:sp>
      <p:grpSp>
        <p:nvGrpSpPr>
          <p:cNvPr id="11" name="组合 10"/>
          <p:cNvGrpSpPr/>
          <p:nvPr/>
        </p:nvGrpSpPr>
        <p:grpSpPr>
          <a:xfrm>
            <a:off x="3900866" y="893386"/>
            <a:ext cx="4390268" cy="1323439"/>
            <a:chOff x="3850907" y="893386"/>
            <a:chExt cx="4390268" cy="1323439"/>
          </a:xfrm>
        </p:grpSpPr>
        <p:sp>
          <p:nvSpPr>
            <p:cNvPr id="7" name="文本框 6"/>
            <p:cNvSpPr txBox="1"/>
            <p:nvPr/>
          </p:nvSpPr>
          <p:spPr>
            <a:xfrm>
              <a:off x="5079089" y="893386"/>
              <a:ext cx="1933904" cy="1323439"/>
            </a:xfrm>
            <a:prstGeom prst="rect">
              <a:avLst/>
            </a:prstGeom>
            <a:noFill/>
          </p:spPr>
          <p:txBody>
            <a:bodyPr wrap="square">
              <a:spAutoFit/>
            </a:bodyPr>
            <a:lstStyle/>
            <a:p>
              <a:pPr algn="ctr"/>
              <a:r>
                <a:rPr lang="en-US" altLang="zh-CN" sz="8000" b="1" dirty="0">
                  <a:gradFill flip="none" rotWithShape="1">
                    <a:gsLst>
                      <a:gs pos="35000">
                        <a:srgbClr val="F9633E"/>
                      </a:gs>
                      <a:gs pos="100000">
                        <a:srgbClr val="FFE081"/>
                      </a:gs>
                    </a:gsLst>
                    <a:lin ang="8100000" scaled="1"/>
                    <a:tileRect/>
                  </a:gradFill>
                  <a:effectLst>
                    <a:outerShdw blurRad="50800" dist="50800" dir="5400000" algn="ctr" rotWithShape="0">
                      <a:srgbClr val="FFE081"/>
                    </a:outerShdw>
                  </a:effectLst>
                  <a:latin typeface="微软雅黑" panose="020B0503020204020204" pitchFamily="34" charset="-122"/>
                  <a:ea typeface="微软雅黑" panose="020B0503020204020204" pitchFamily="34" charset="-122"/>
                </a:rPr>
                <a:t>01</a:t>
              </a:r>
              <a:endParaRPr lang="zh-CN" altLang="en-US" sz="8000" b="1" dirty="0">
                <a:gradFill flip="none" rotWithShape="1">
                  <a:gsLst>
                    <a:gs pos="35000">
                      <a:srgbClr val="F9633E"/>
                    </a:gs>
                    <a:gs pos="100000">
                      <a:srgbClr val="FFE081"/>
                    </a:gs>
                  </a:gsLst>
                  <a:lin ang="8100000" scaled="1"/>
                  <a:tileRect/>
                </a:gradFill>
                <a:effectLst>
                  <a:outerShdw blurRad="50800" dist="50800" dir="5400000" algn="ctr" rotWithShape="0">
                    <a:srgbClr val="FFE081"/>
                  </a:outerShdw>
                </a:effectLst>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6963034" y="1555105"/>
              <a:ext cx="1278141" cy="0"/>
            </a:xfrm>
            <a:prstGeom prst="line">
              <a:avLst/>
            </a:prstGeom>
            <a:ln w="1270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3850907" y="1555105"/>
              <a:ext cx="1278141" cy="0"/>
            </a:xfrm>
            <a:prstGeom prst="line">
              <a:avLst/>
            </a:prstGeom>
            <a:ln w="1270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grpSp>
      <p:sp>
        <p:nvSpPr>
          <p:cNvPr id="12" name="文本框 11"/>
          <p:cNvSpPr txBox="1"/>
          <p:nvPr/>
        </p:nvSpPr>
        <p:spPr>
          <a:xfrm>
            <a:off x="2965049" y="3437680"/>
            <a:ext cx="6261902" cy="309508"/>
          </a:xfrm>
          <a:prstGeom prst="rect">
            <a:avLst/>
          </a:prstGeom>
          <a:noFill/>
        </p:spPr>
        <p:txBody>
          <a:bodyPr wrap="square" rtlCol="0">
            <a:spAutoFit/>
          </a:bodyPr>
          <a:lstStyle/>
          <a:p>
            <a:pPr algn="ctr">
              <a:lnSpc>
                <a:spcPct val="150000"/>
              </a:lnSpc>
            </a:pPr>
            <a:r>
              <a:rPr lang="zh-CN" altLang="en-US" sz="1050" dirty="0">
                <a:solidFill>
                  <a:srgbClr val="F9633E"/>
                </a:solidFill>
                <a:latin typeface="微软雅黑" panose="020B0503020204020204" pitchFamily="34" charset="-122"/>
                <a:ea typeface="微软雅黑" panose="020B0503020204020204" pitchFamily="34" charset="-122"/>
              </a:rPr>
              <a:t>身份验证和授权模块是系统安全的基本组成结构</a:t>
            </a:r>
            <a:endParaRPr lang="en-US" altLang="zh-CN" sz="1050" dirty="0">
              <a:solidFill>
                <a:srgbClr val="F9633E"/>
              </a:solidFill>
              <a:latin typeface="微软雅黑" panose="020B0503020204020204" pitchFamily="34" charset="-122"/>
              <a:ea typeface="微软雅黑" panose="020B0503020204020204" pitchFamily="34" charset="-122"/>
            </a:endParaRPr>
          </a:p>
        </p:txBody>
      </p:sp>
      <p:pic>
        <p:nvPicPr>
          <p:cNvPr id="13" name="图片 12" descr="图片包含 站, 黑暗, 男人, 大&#10;&#10;描述已自动生成"/>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093601" y="893386"/>
            <a:ext cx="1143561" cy="1143561"/>
          </a:xfrm>
          <a:prstGeom prst="rect">
            <a:avLst/>
          </a:prstGeom>
          <a:effectLst>
            <a:outerShdw blurRad="50800" dist="38100" dir="8100000" algn="tr" rotWithShape="0">
              <a:srgbClr val="FFE081">
                <a:alpha val="40000"/>
              </a:srgbClr>
            </a:outerShdw>
          </a:effectLst>
        </p:spPr>
      </p:pic>
    </p:spTree>
  </p:cSld>
  <p:clrMapOvr>
    <a:masterClrMapping/>
  </p:clrMapOvr>
  <mc:AlternateContent xmlns:mc="http://schemas.openxmlformats.org/markup-compatibility/2006">
    <mc:Choice xmlns:p14="http://schemas.microsoft.com/office/powerpoint/2010/main" Requires="p14">
      <p:transition spd="slow" p14:dur="800">
        <p:push dir="u"/>
      </p:transition>
    </mc:Choice>
    <mc:Fallback>
      <p:transition spd="slow">
        <p:push dir="u"/>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9503" y="371700"/>
            <a:ext cx="11513287" cy="1090480"/>
            <a:chOff x="439503" y="371700"/>
            <a:chExt cx="11513287" cy="1090480"/>
          </a:xfrm>
        </p:grpSpPr>
        <p:grpSp>
          <p:nvGrpSpPr>
            <p:cNvPr id="13" name="组合 12"/>
            <p:cNvGrpSpPr/>
            <p:nvPr/>
          </p:nvGrpSpPr>
          <p:grpSpPr>
            <a:xfrm>
              <a:off x="439503" y="406425"/>
              <a:ext cx="6648120" cy="700511"/>
              <a:chOff x="4884181" y="1367124"/>
              <a:chExt cx="6648120" cy="700511"/>
            </a:xfrm>
          </p:grpSpPr>
          <p:grpSp>
            <p:nvGrpSpPr>
              <p:cNvPr id="12" name="组合 11"/>
              <p:cNvGrpSpPr/>
              <p:nvPr/>
            </p:nvGrpSpPr>
            <p:grpSpPr>
              <a:xfrm>
                <a:off x="4884181" y="1367124"/>
                <a:ext cx="788278" cy="700511"/>
                <a:chOff x="4884181" y="1367124"/>
                <a:chExt cx="788278" cy="700511"/>
              </a:xfrm>
            </p:grpSpPr>
            <p:sp>
              <p:nvSpPr>
                <p:cNvPr id="10" name="任意多边形: 形状 9"/>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授权模块设计</a:t>
                </a:r>
                <a:endPar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endParaRPr>
              </a:p>
            </p:txBody>
          </p:sp>
        </p:grpSp>
        <p:cxnSp>
          <p:nvCxnSpPr>
            <p:cNvPr id="14" name="直接连接符 13"/>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1" r="9089"/>
            <a:stretch>
              <a:fillRect/>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p:cNvGrpSpPr/>
          <p:nvPr/>
        </p:nvGrpSpPr>
        <p:grpSpPr>
          <a:xfrm>
            <a:off x="516695" y="1234759"/>
            <a:ext cx="2572790" cy="544010"/>
            <a:chOff x="1037996" y="1888516"/>
            <a:chExt cx="10113480" cy="544010"/>
          </a:xfrm>
        </p:grpSpPr>
        <p:sp>
          <p:nvSpPr>
            <p:cNvPr id="5" name="矩形: 圆角 4"/>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分析需求</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4" name="文本框 3"/>
          <p:cNvSpPr txBox="1"/>
          <p:nvPr/>
        </p:nvSpPr>
        <p:spPr>
          <a:xfrm>
            <a:off x="496858" y="1947382"/>
            <a:ext cx="11228295" cy="874407"/>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授权（</a:t>
            </a:r>
            <a:r>
              <a:rPr lang="en-US" altLang="zh-CN" dirty="0">
                <a:latin typeface="微软雅黑" panose="020B0503020204020204" pitchFamily="34" charset="-122"/>
                <a:ea typeface="微软雅黑" panose="020B0503020204020204" pitchFamily="34" charset="-122"/>
              </a:rPr>
              <a:t>Authorization</a:t>
            </a:r>
            <a:r>
              <a:rPr lang="zh-CN" altLang="en-US" dirty="0">
                <a:latin typeface="微软雅黑" panose="020B0503020204020204" pitchFamily="34" charset="-122"/>
                <a:ea typeface="微软雅黑" panose="020B0503020204020204" pitchFamily="34" charset="-122"/>
              </a:rPr>
              <a:t>）包含有一个主要过程：授权。</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其输入和输出是：</a:t>
            </a:r>
            <a:endParaRPr lang="zh-CN" altLang="en-US" dirty="0">
              <a:latin typeface="微软雅黑" panose="020B0503020204020204" pitchFamily="34" charset="-122"/>
              <a:ea typeface="微软雅黑" panose="020B0503020204020204" pitchFamily="34" charset="-122"/>
            </a:endParaRPr>
          </a:p>
        </p:txBody>
      </p:sp>
      <p:sp>
        <p:nvSpPr>
          <p:cNvPr id="2" name="文本框 1"/>
          <p:cNvSpPr txBox="1"/>
          <p:nvPr/>
        </p:nvSpPr>
        <p:spPr>
          <a:xfrm>
            <a:off x="564975" y="2967335"/>
            <a:ext cx="4198585" cy="923330"/>
          </a:xfrm>
          <a:prstGeom prst="rect">
            <a:avLst/>
          </a:prstGeom>
          <a:noFill/>
        </p:spPr>
        <p:txBody>
          <a:bodyPr wrap="none" rtlCol="0">
            <a:spAutoFit/>
          </a:bodyPr>
          <a:lstStyle/>
          <a:p>
            <a:r>
              <a:rPr lang="zh-CN" altLang="en-US" dirty="0"/>
              <a:t>授权：</a:t>
            </a:r>
            <a:endParaRPr lang="en-US" altLang="zh-CN" dirty="0"/>
          </a:p>
          <a:p>
            <a:r>
              <a:rPr lang="zh-CN" altLang="en-US" dirty="0"/>
              <a:t>输入：用户主体</a:t>
            </a:r>
            <a:endParaRPr lang="en-US" altLang="zh-CN" dirty="0"/>
          </a:p>
          <a:p>
            <a:r>
              <a:rPr lang="zh-CN" altLang="en-US" dirty="0"/>
              <a:t>输出：所有可进行的操作</a:t>
            </a:r>
            <a:r>
              <a:rPr lang="en-US" altLang="zh-CN" dirty="0"/>
              <a:t>/</a:t>
            </a:r>
            <a:r>
              <a:rPr lang="zh-CN" altLang="en-US" dirty="0"/>
              <a:t>可访问的资源</a:t>
            </a:r>
            <a:endParaRPr lang="zh-CN" altLang="en-US" dirty="0"/>
          </a:p>
        </p:txBody>
      </p:sp>
      <p:sp>
        <p:nvSpPr>
          <p:cNvPr id="15" name="文本框 14"/>
          <p:cNvSpPr txBox="1"/>
          <p:nvPr/>
        </p:nvSpPr>
        <p:spPr>
          <a:xfrm>
            <a:off x="516695" y="4145913"/>
            <a:ext cx="5262979" cy="1477328"/>
          </a:xfrm>
          <a:prstGeom prst="rect">
            <a:avLst/>
          </a:prstGeom>
          <a:noFill/>
        </p:spPr>
        <p:txBody>
          <a:bodyPr wrap="none" rtlCol="0">
            <a:spAutoFit/>
          </a:bodyPr>
          <a:lstStyle/>
          <a:p>
            <a:r>
              <a:rPr lang="zh-CN" altLang="en-US" dirty="0"/>
              <a:t>整理上述三个主要过程，得到以下名词和动词表：</a:t>
            </a:r>
            <a:endParaRPr lang="en-US" altLang="zh-CN" dirty="0"/>
          </a:p>
          <a:p>
            <a:endParaRPr lang="en-US" altLang="zh-CN" dirty="0"/>
          </a:p>
          <a:p>
            <a:r>
              <a:rPr lang="zh-CN" altLang="en-US" dirty="0"/>
              <a:t>名词：操作，资源，用户主体</a:t>
            </a:r>
            <a:endParaRPr lang="en-US" altLang="zh-CN" dirty="0"/>
          </a:p>
          <a:p>
            <a:endParaRPr lang="en-US" altLang="zh-CN" dirty="0"/>
          </a:p>
          <a:p>
            <a:r>
              <a:rPr lang="zh-CN" altLang="en-US" dirty="0"/>
              <a:t>动词：授权</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800">
        <p:push dir="u"/>
      </p:transition>
    </mc:Choice>
    <mc:Fallback>
      <p:transition spd="slow">
        <p:push dir="u"/>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9503" y="371700"/>
            <a:ext cx="11513287" cy="1090480"/>
            <a:chOff x="439503" y="371700"/>
            <a:chExt cx="11513287" cy="1090480"/>
          </a:xfrm>
        </p:grpSpPr>
        <p:grpSp>
          <p:nvGrpSpPr>
            <p:cNvPr id="13" name="组合 12"/>
            <p:cNvGrpSpPr/>
            <p:nvPr/>
          </p:nvGrpSpPr>
          <p:grpSpPr>
            <a:xfrm>
              <a:off x="439503" y="406425"/>
              <a:ext cx="6648120" cy="700511"/>
              <a:chOff x="4884181" y="1367124"/>
              <a:chExt cx="6648120" cy="700511"/>
            </a:xfrm>
          </p:grpSpPr>
          <p:grpSp>
            <p:nvGrpSpPr>
              <p:cNvPr id="12" name="组合 11"/>
              <p:cNvGrpSpPr/>
              <p:nvPr/>
            </p:nvGrpSpPr>
            <p:grpSpPr>
              <a:xfrm>
                <a:off x="4884181" y="1367124"/>
                <a:ext cx="788278" cy="700511"/>
                <a:chOff x="4884181" y="1367124"/>
                <a:chExt cx="788278" cy="700511"/>
              </a:xfrm>
            </p:grpSpPr>
            <p:sp>
              <p:nvSpPr>
                <p:cNvPr id="10" name="任意多边形: 形状 9"/>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身份验证模块设计</a:t>
                </a:r>
                <a:endPar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endParaRPr>
              </a:p>
            </p:txBody>
          </p:sp>
        </p:grpSp>
        <p:cxnSp>
          <p:nvCxnSpPr>
            <p:cNvPr id="14" name="直接连接符 13"/>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1" r="9089"/>
            <a:stretch>
              <a:fillRect/>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p:cNvGrpSpPr/>
          <p:nvPr/>
        </p:nvGrpSpPr>
        <p:grpSpPr>
          <a:xfrm>
            <a:off x="516695" y="1234759"/>
            <a:ext cx="2572790" cy="544010"/>
            <a:chOff x="1037996" y="1888516"/>
            <a:chExt cx="10113480" cy="544010"/>
          </a:xfrm>
        </p:grpSpPr>
        <p:sp>
          <p:nvSpPr>
            <p:cNvPr id="5" name="矩形: 圆角 4"/>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资源</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4" name="文本框 3"/>
          <p:cNvSpPr txBox="1"/>
          <p:nvPr/>
        </p:nvSpPr>
        <p:spPr>
          <a:xfrm>
            <a:off x="496858" y="1899757"/>
            <a:ext cx="11228295" cy="458908"/>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资源（</a:t>
            </a:r>
            <a:r>
              <a:rPr lang="en-US" altLang="zh-CN" dirty="0">
                <a:latin typeface="微软雅黑" panose="020B0503020204020204" pitchFamily="34" charset="-122"/>
                <a:ea typeface="微软雅黑" panose="020B0503020204020204" pitchFamily="34" charset="-122"/>
              </a:rPr>
              <a:t>Resources</a:t>
            </a:r>
            <a:r>
              <a:rPr lang="zh-CN" altLang="en-US" dirty="0">
                <a:latin typeface="微软雅黑" panose="020B0503020204020204" pitchFamily="34" charset="-122"/>
                <a:ea typeface="微软雅黑" panose="020B0503020204020204" pitchFamily="34" charset="-122"/>
              </a:rPr>
              <a:t>）是系统中所有可访问内容和可操作内容的集合。其主流结构是：</a:t>
            </a:r>
            <a:endParaRPr lang="zh-CN" altLang="en-US"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466847" y="2358665"/>
            <a:ext cx="11208458" cy="2585323"/>
          </a:xfrm>
          <a:prstGeom prst="rect">
            <a:avLst/>
          </a:prstGeom>
          <a:noFill/>
        </p:spPr>
        <p:txBody>
          <a:bodyPr wrap="square" rtlCol="0">
            <a:spAutoFit/>
          </a:bodyPr>
          <a:lstStyle/>
          <a:p>
            <a:r>
              <a:rPr lang="zh-CN" altLang="en-US" dirty="0"/>
              <a:t>名称（</a:t>
            </a:r>
            <a:r>
              <a:rPr lang="en-US" altLang="zh-CN" dirty="0"/>
              <a:t>Name</a:t>
            </a:r>
            <a:r>
              <a:rPr lang="zh-CN" altLang="en-US" dirty="0"/>
              <a:t>）：资源的名称，可以是接口（指可操作的内容，也可称功能）的名字，也可以是可访问内容的</a:t>
            </a:r>
            <a:endParaRPr lang="en-US" altLang="zh-CN" dirty="0"/>
          </a:p>
          <a:p>
            <a:r>
              <a:rPr lang="en-US" altLang="zh-CN" dirty="0"/>
              <a:t>                                </a:t>
            </a:r>
            <a:r>
              <a:rPr lang="zh-CN" altLang="en-US" dirty="0"/>
              <a:t>名称。此字段必须唯一，模块使用此字段识别资源。字符串类型。</a:t>
            </a:r>
            <a:endParaRPr lang="en-US" altLang="zh-CN" dirty="0"/>
          </a:p>
          <a:p>
            <a:endParaRPr lang="en-US" altLang="zh-CN" dirty="0"/>
          </a:p>
          <a:p>
            <a:r>
              <a:rPr lang="zh-CN" altLang="en-US" dirty="0"/>
              <a:t>显示名称（</a:t>
            </a:r>
            <a:r>
              <a:rPr lang="en-US" altLang="zh-CN" dirty="0"/>
              <a:t>DisplayName</a:t>
            </a:r>
            <a:r>
              <a:rPr lang="zh-CN" altLang="en-US" dirty="0"/>
              <a:t>）：显示给用户看的名称。这个名称可以重复，但最好不要重复。字符串类型。</a:t>
            </a:r>
            <a:endParaRPr lang="en-US" altLang="zh-CN" dirty="0"/>
          </a:p>
          <a:p>
            <a:endParaRPr lang="en-US" altLang="zh-CN" dirty="0"/>
          </a:p>
          <a:p>
            <a:r>
              <a:rPr lang="zh-CN" altLang="en-US" dirty="0"/>
              <a:t>排序号（</a:t>
            </a:r>
            <a:r>
              <a:rPr lang="en-US" altLang="zh-CN" dirty="0" err="1"/>
              <a:t>DisplayOrder</a:t>
            </a:r>
            <a:r>
              <a:rPr lang="zh-CN" altLang="en-US" dirty="0"/>
              <a:t>）：资源按照此编号正序或者倒序显示。整型。</a:t>
            </a:r>
            <a:endParaRPr lang="en-US" altLang="zh-CN" dirty="0"/>
          </a:p>
          <a:p>
            <a:endParaRPr lang="en-US" altLang="zh-CN" dirty="0"/>
          </a:p>
          <a:p>
            <a:r>
              <a:rPr lang="zh-CN" altLang="en-US" dirty="0"/>
              <a:t>资源的类型（</a:t>
            </a:r>
            <a:r>
              <a:rPr lang="en-US" altLang="zh-CN" dirty="0"/>
              <a:t>Type</a:t>
            </a:r>
            <a:r>
              <a:rPr lang="zh-CN" altLang="en-US" dirty="0"/>
              <a:t>）：枚举值，一般分为 </a:t>
            </a:r>
            <a:r>
              <a:rPr lang="en-US" altLang="zh-CN" dirty="0"/>
              <a:t>Api</a:t>
            </a:r>
            <a:r>
              <a:rPr lang="zh-CN" altLang="en-US" dirty="0"/>
              <a:t>和</a:t>
            </a:r>
            <a:r>
              <a:rPr lang="en-US" altLang="zh-CN" dirty="0"/>
              <a:t>Resource</a:t>
            </a:r>
            <a:r>
              <a:rPr lang="zh-CN" altLang="en-US" dirty="0"/>
              <a:t>两种。</a:t>
            </a:r>
            <a:endParaRPr lang="en-US" altLang="zh-CN" dirty="0"/>
          </a:p>
          <a:p>
            <a:endParaRPr lang="en-US" altLang="zh-CN" dirty="0"/>
          </a:p>
        </p:txBody>
      </p:sp>
      <p:sp>
        <p:nvSpPr>
          <p:cNvPr id="2" name="文本框 1"/>
          <p:cNvSpPr txBox="1"/>
          <p:nvPr/>
        </p:nvSpPr>
        <p:spPr>
          <a:xfrm>
            <a:off x="439503" y="4780897"/>
            <a:ext cx="11228295" cy="1705403"/>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一般而言，模块内会维护一个资源管理器（</a:t>
            </a:r>
            <a:r>
              <a:rPr lang="en-US" altLang="zh-CN" dirty="0" err="1">
                <a:latin typeface="微软雅黑" panose="020B0503020204020204" pitchFamily="34" charset="-122"/>
                <a:ea typeface="微软雅黑" panose="020B0503020204020204" pitchFamily="34" charset="-122"/>
              </a:rPr>
              <a:t>ResourceManager</a:t>
            </a:r>
            <a:r>
              <a:rPr lang="zh-CN" altLang="en-US" dirty="0">
                <a:latin typeface="微软雅黑" panose="020B0503020204020204" pitchFamily="34" charset="-122"/>
                <a:ea typeface="微软雅黑" panose="020B0503020204020204" pitchFamily="34" charset="-122"/>
              </a:rPr>
              <a:t>）用以保存所有的资源。授权的过程就是将用户主体可以访问的资源名称全部写入主体的声明（</a:t>
            </a:r>
            <a:r>
              <a:rPr lang="en-US" altLang="zh-CN" dirty="0">
                <a:latin typeface="微软雅黑" panose="020B0503020204020204" pitchFamily="34" charset="-122"/>
                <a:ea typeface="微软雅黑" panose="020B0503020204020204" pitchFamily="34" charset="-122"/>
              </a:rPr>
              <a:t>Claims</a:t>
            </a:r>
            <a:r>
              <a:rPr lang="zh-CN" altLang="en-US" dirty="0">
                <a:latin typeface="微软雅黑" panose="020B0503020204020204" pitchFamily="34" charset="-122"/>
                <a:ea typeface="微软雅黑" panose="020B0503020204020204" pitchFamily="34" charset="-122"/>
              </a:rPr>
              <a:t>）中。可以考虑用逗号分隔资源，也可以用数组保存，方式多种多样。</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在本次实验的身份验证中，没有为用户主体加入声明字段，请在制作时自行增加。</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800">
        <p:push dir="u"/>
      </p:transition>
    </mc:Choice>
    <mc:Fallback>
      <p:transition spd="slow">
        <p:push dir="u"/>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9503" y="371700"/>
            <a:ext cx="11513287" cy="1090480"/>
            <a:chOff x="439503" y="371700"/>
            <a:chExt cx="11513287" cy="1090480"/>
          </a:xfrm>
        </p:grpSpPr>
        <p:grpSp>
          <p:nvGrpSpPr>
            <p:cNvPr id="13" name="组合 12"/>
            <p:cNvGrpSpPr/>
            <p:nvPr/>
          </p:nvGrpSpPr>
          <p:grpSpPr>
            <a:xfrm>
              <a:off x="439503" y="406425"/>
              <a:ext cx="6648120" cy="700511"/>
              <a:chOff x="4884181" y="1367124"/>
              <a:chExt cx="6648120" cy="700511"/>
            </a:xfrm>
          </p:grpSpPr>
          <p:grpSp>
            <p:nvGrpSpPr>
              <p:cNvPr id="12" name="组合 11"/>
              <p:cNvGrpSpPr/>
              <p:nvPr/>
            </p:nvGrpSpPr>
            <p:grpSpPr>
              <a:xfrm>
                <a:off x="4884181" y="1367124"/>
                <a:ext cx="788278" cy="700511"/>
                <a:chOff x="4884181" y="1367124"/>
                <a:chExt cx="788278" cy="700511"/>
              </a:xfrm>
            </p:grpSpPr>
            <p:sp>
              <p:nvSpPr>
                <p:cNvPr id="10" name="任意多边形: 形状 9"/>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身份验证模块设计</a:t>
                </a:r>
                <a:endPar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endParaRPr>
              </a:p>
            </p:txBody>
          </p:sp>
        </p:grpSp>
        <p:cxnSp>
          <p:nvCxnSpPr>
            <p:cNvPr id="14" name="直接连接符 13"/>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1" r="9089"/>
            <a:stretch>
              <a:fillRect/>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p:cNvGrpSpPr/>
          <p:nvPr/>
        </p:nvGrpSpPr>
        <p:grpSpPr>
          <a:xfrm>
            <a:off x="516695" y="1234759"/>
            <a:ext cx="2572790" cy="544010"/>
            <a:chOff x="1037996" y="1888516"/>
            <a:chExt cx="10113480" cy="544010"/>
          </a:xfrm>
        </p:grpSpPr>
        <p:sp>
          <p:nvSpPr>
            <p:cNvPr id="5" name="矩形: 圆角 4"/>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角色</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4" name="文本框 3"/>
          <p:cNvSpPr txBox="1"/>
          <p:nvPr/>
        </p:nvSpPr>
        <p:spPr>
          <a:xfrm>
            <a:off x="496858" y="1899757"/>
            <a:ext cx="11228295" cy="874407"/>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角色（</a:t>
            </a:r>
            <a:r>
              <a:rPr lang="en-US" altLang="zh-CN" dirty="0">
                <a:latin typeface="微软雅黑" panose="020B0503020204020204" pitchFamily="34" charset="-122"/>
                <a:ea typeface="微软雅黑" panose="020B0503020204020204" pitchFamily="34" charset="-122"/>
              </a:rPr>
              <a:t>Role</a:t>
            </a:r>
            <a:r>
              <a:rPr lang="zh-CN" altLang="en-US" dirty="0">
                <a:latin typeface="微软雅黑" panose="020B0503020204020204" pitchFamily="34" charset="-122"/>
                <a:ea typeface="微软雅黑" panose="020B0503020204020204" pitchFamily="34" charset="-122"/>
              </a:rPr>
              <a:t>）是一种访问策略，如果用户主体身处某个角色，则意味着他可以访问这个角色所允许访问的所有资源：</a:t>
            </a:r>
            <a:endParaRPr lang="zh-CN" altLang="en-US"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496858" y="2774164"/>
            <a:ext cx="11208458" cy="1477328"/>
          </a:xfrm>
          <a:prstGeom prst="rect">
            <a:avLst/>
          </a:prstGeom>
          <a:noFill/>
        </p:spPr>
        <p:txBody>
          <a:bodyPr wrap="square" rtlCol="0">
            <a:spAutoFit/>
          </a:bodyPr>
          <a:lstStyle/>
          <a:p>
            <a:r>
              <a:rPr lang="zh-CN" altLang="en-US" dirty="0"/>
              <a:t>名称（</a:t>
            </a:r>
            <a:r>
              <a:rPr lang="en-US" altLang="zh-CN" dirty="0"/>
              <a:t>Name</a:t>
            </a:r>
            <a:r>
              <a:rPr lang="zh-CN" altLang="en-US" dirty="0"/>
              <a:t>）：角色的名称。</a:t>
            </a:r>
            <a:endParaRPr lang="en-US" altLang="zh-CN" dirty="0"/>
          </a:p>
          <a:p>
            <a:endParaRPr lang="en-US" altLang="zh-CN" dirty="0"/>
          </a:p>
          <a:p>
            <a:r>
              <a:rPr lang="zh-CN" altLang="en-US" dirty="0"/>
              <a:t>排序号（</a:t>
            </a:r>
            <a:r>
              <a:rPr lang="en-US" altLang="zh-CN" dirty="0" err="1"/>
              <a:t>DisplayOrder</a:t>
            </a:r>
            <a:r>
              <a:rPr lang="zh-CN" altLang="en-US" dirty="0"/>
              <a:t>）：角色的排序号。</a:t>
            </a:r>
            <a:endParaRPr lang="en-US" altLang="zh-CN" dirty="0"/>
          </a:p>
          <a:p>
            <a:endParaRPr lang="en-US" altLang="zh-CN" dirty="0"/>
          </a:p>
          <a:p>
            <a:r>
              <a:rPr lang="zh-CN" altLang="en-US" dirty="0"/>
              <a:t>允许访问资源（</a:t>
            </a:r>
            <a:r>
              <a:rPr lang="en-US" altLang="zh-CN" dirty="0" err="1"/>
              <a:t>AllowAccess</a:t>
            </a:r>
            <a:r>
              <a:rPr lang="zh-CN" altLang="en-US" dirty="0"/>
              <a:t>）：资源的数组。在这个数组里的资源都是此角色允许访问的资源</a:t>
            </a:r>
            <a:endParaRPr lang="en-US" altLang="zh-CN" dirty="0"/>
          </a:p>
        </p:txBody>
      </p:sp>
      <p:sp>
        <p:nvSpPr>
          <p:cNvPr id="3" name="文本框 2"/>
          <p:cNvSpPr txBox="1"/>
          <p:nvPr/>
        </p:nvSpPr>
        <p:spPr>
          <a:xfrm>
            <a:off x="539785" y="4500082"/>
            <a:ext cx="11228295" cy="1289905"/>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在本模块中，应当维护一个角色列表。同时也需要持久化保存用户与角色的关系。一个用户可以同时处理多个角色当中。对于现今大部分系统而言，如果用户同时处于多个角色，那么允许访问资源的集合应当是其身处的每个角色的“允许访问资源”的交集。</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800">
        <p:push dir="u"/>
      </p:transition>
    </mc:Choice>
    <mc:Fallback>
      <p:transition spd="slow">
        <p:push dir="u"/>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9503" y="371700"/>
            <a:ext cx="11513287" cy="1090480"/>
            <a:chOff x="439503" y="371700"/>
            <a:chExt cx="11513287" cy="1090480"/>
          </a:xfrm>
        </p:grpSpPr>
        <p:grpSp>
          <p:nvGrpSpPr>
            <p:cNvPr id="13" name="组合 12"/>
            <p:cNvGrpSpPr/>
            <p:nvPr/>
          </p:nvGrpSpPr>
          <p:grpSpPr>
            <a:xfrm>
              <a:off x="439503" y="406425"/>
              <a:ext cx="6648120" cy="700511"/>
              <a:chOff x="4884181" y="1367124"/>
              <a:chExt cx="6648120" cy="700511"/>
            </a:xfrm>
          </p:grpSpPr>
          <p:grpSp>
            <p:nvGrpSpPr>
              <p:cNvPr id="12" name="组合 11"/>
              <p:cNvGrpSpPr/>
              <p:nvPr/>
            </p:nvGrpSpPr>
            <p:grpSpPr>
              <a:xfrm>
                <a:off x="4884181" y="1367124"/>
                <a:ext cx="788278" cy="700511"/>
                <a:chOff x="4884181" y="1367124"/>
                <a:chExt cx="788278" cy="700511"/>
              </a:xfrm>
            </p:grpSpPr>
            <p:sp>
              <p:nvSpPr>
                <p:cNvPr id="10" name="任意多边形: 形状 9"/>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身份验证模块设计</a:t>
                </a:r>
                <a:endPar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endParaRPr>
              </a:p>
            </p:txBody>
          </p:sp>
        </p:grpSp>
        <p:cxnSp>
          <p:nvCxnSpPr>
            <p:cNvPr id="14" name="直接连接符 13"/>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1" r="9089"/>
            <a:stretch>
              <a:fillRect/>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p:cNvGrpSpPr/>
          <p:nvPr/>
        </p:nvGrpSpPr>
        <p:grpSpPr>
          <a:xfrm>
            <a:off x="516695" y="1234759"/>
            <a:ext cx="2572790" cy="544010"/>
            <a:chOff x="1037996" y="1888516"/>
            <a:chExt cx="10113480" cy="544010"/>
          </a:xfrm>
        </p:grpSpPr>
        <p:sp>
          <p:nvSpPr>
            <p:cNvPr id="5" name="矩形: 圆角 4"/>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授权的过程</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4" name="文本框 3"/>
          <p:cNvSpPr txBox="1"/>
          <p:nvPr/>
        </p:nvSpPr>
        <p:spPr>
          <a:xfrm>
            <a:off x="496858" y="1899757"/>
            <a:ext cx="11228295" cy="2120902"/>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授权（</a:t>
            </a:r>
            <a:r>
              <a:rPr lang="en-US" altLang="zh-CN" dirty="0">
                <a:latin typeface="微软雅黑" panose="020B0503020204020204" pitchFamily="34" charset="-122"/>
                <a:ea typeface="微软雅黑" panose="020B0503020204020204" pitchFamily="34" charset="-122"/>
              </a:rPr>
              <a:t>Authorize</a:t>
            </a:r>
            <a:r>
              <a:rPr lang="zh-CN" altLang="en-US" dirty="0">
                <a:latin typeface="微软雅黑" panose="020B0503020204020204" pitchFamily="34" charset="-122"/>
                <a:ea typeface="微软雅黑" panose="020B0503020204020204" pitchFamily="34" charset="-122"/>
              </a:rPr>
              <a:t>）过程是：</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dirty="0">
                <a:latin typeface="微软雅黑" panose="020B0503020204020204" pitchFamily="34" charset="-122"/>
                <a:ea typeface="微软雅黑" panose="020B0503020204020204" pitchFamily="34" charset="-122"/>
              </a:rPr>
              <a:t>从</a:t>
            </a:r>
            <a:r>
              <a:rPr lang="en-US" altLang="zh-CN" dirty="0" err="1">
                <a:latin typeface="微软雅黑" panose="020B0503020204020204" pitchFamily="34" charset="-122"/>
                <a:ea typeface="微软雅黑" panose="020B0503020204020204" pitchFamily="34" charset="-122"/>
              </a:rPr>
              <a:t>HttpContext.Features</a:t>
            </a:r>
            <a:r>
              <a:rPr lang="zh-CN" altLang="en-US" dirty="0">
                <a:latin typeface="微软雅黑" panose="020B0503020204020204" pitchFamily="34" charset="-122"/>
                <a:ea typeface="微软雅黑" panose="020B0503020204020204" pitchFamily="34" charset="-122"/>
              </a:rPr>
              <a:t>中读出用户主体</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dirty="0">
                <a:latin typeface="微软雅黑" panose="020B0503020204020204" pitchFamily="34" charset="-122"/>
                <a:ea typeface="微软雅黑" panose="020B0503020204020204" pitchFamily="34" charset="-122"/>
              </a:rPr>
              <a:t>查询该用户身处哪些角色中</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dirty="0">
                <a:latin typeface="微软雅黑" panose="020B0503020204020204" pitchFamily="34" charset="-122"/>
                <a:ea typeface="微软雅黑" panose="020B0503020204020204" pitchFamily="34" charset="-122"/>
              </a:rPr>
              <a:t>将所有角色的“可访问资源”做交集处理生成最终的可访问资源集合</a:t>
            </a:r>
            <a:r>
              <a:rPr lang="en-US" altLang="zh-CN" dirty="0">
                <a:latin typeface="微软雅黑" panose="020B0503020204020204" pitchFamily="34" charset="-122"/>
                <a:ea typeface="微软雅黑" panose="020B0503020204020204" pitchFamily="34" charset="-122"/>
              </a:rPr>
              <a:t>U</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dirty="0">
                <a:latin typeface="微软雅黑" panose="020B0503020204020204" pitchFamily="34" charset="-122"/>
                <a:ea typeface="微软雅黑" panose="020B0503020204020204" pitchFamily="34" charset="-122"/>
              </a:rPr>
              <a:t>将集合</a:t>
            </a:r>
            <a:r>
              <a:rPr lang="en-US" altLang="zh-CN" dirty="0">
                <a:latin typeface="微软雅黑" panose="020B0503020204020204" pitchFamily="34" charset="-122"/>
                <a:ea typeface="微软雅黑" panose="020B0503020204020204" pitchFamily="34" charset="-122"/>
              </a:rPr>
              <a:t>U</a:t>
            </a:r>
            <a:r>
              <a:rPr lang="zh-CN" altLang="en-US" dirty="0">
                <a:latin typeface="微软雅黑" panose="020B0503020204020204" pitchFamily="34" charset="-122"/>
                <a:ea typeface="微软雅黑" panose="020B0503020204020204" pitchFamily="34" charset="-122"/>
              </a:rPr>
              <a:t>保存至用户主体的声明（</a:t>
            </a:r>
            <a:r>
              <a:rPr lang="en-US" altLang="zh-CN" dirty="0">
                <a:latin typeface="微软雅黑" panose="020B0503020204020204" pitchFamily="34" charset="-122"/>
                <a:ea typeface="微软雅黑" panose="020B0503020204020204" pitchFamily="34" charset="-122"/>
              </a:rPr>
              <a:t>Claims</a:t>
            </a:r>
            <a:r>
              <a:rPr lang="zh-CN" altLang="en-US" dirty="0">
                <a:latin typeface="微软雅黑" panose="020B0503020204020204" pitchFamily="34" charset="-122"/>
                <a:ea typeface="微软雅黑" panose="020B0503020204020204" pitchFamily="34" charset="-122"/>
              </a:rPr>
              <a:t>）字段中</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800">
        <p:push dir="u"/>
      </p:transition>
    </mc:Choice>
    <mc:Fallback>
      <p:transition spd="slow">
        <p:push dir="u"/>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9503" y="371700"/>
            <a:ext cx="11513287" cy="1090480"/>
            <a:chOff x="439503" y="371700"/>
            <a:chExt cx="11513287" cy="1090480"/>
          </a:xfrm>
        </p:grpSpPr>
        <p:grpSp>
          <p:nvGrpSpPr>
            <p:cNvPr id="13" name="组合 12"/>
            <p:cNvGrpSpPr/>
            <p:nvPr/>
          </p:nvGrpSpPr>
          <p:grpSpPr>
            <a:xfrm>
              <a:off x="439503" y="406425"/>
              <a:ext cx="6648120" cy="700511"/>
              <a:chOff x="4884181" y="1367124"/>
              <a:chExt cx="6648120" cy="700511"/>
            </a:xfrm>
          </p:grpSpPr>
          <p:grpSp>
            <p:nvGrpSpPr>
              <p:cNvPr id="12" name="组合 11"/>
              <p:cNvGrpSpPr/>
              <p:nvPr/>
            </p:nvGrpSpPr>
            <p:grpSpPr>
              <a:xfrm>
                <a:off x="4884181" y="1367124"/>
                <a:ext cx="788278" cy="700511"/>
                <a:chOff x="4884181" y="1367124"/>
                <a:chExt cx="788278" cy="700511"/>
              </a:xfrm>
            </p:grpSpPr>
            <p:sp>
              <p:nvSpPr>
                <p:cNvPr id="10" name="任意多边形: 形状 9"/>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身份验证模块设计</a:t>
                </a:r>
                <a:endPar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endParaRPr>
              </a:p>
            </p:txBody>
          </p:sp>
        </p:grpSp>
        <p:cxnSp>
          <p:nvCxnSpPr>
            <p:cNvPr id="14" name="直接连接符 13"/>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1" r="9089"/>
            <a:stretch>
              <a:fillRect/>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p:cNvGrpSpPr/>
          <p:nvPr/>
        </p:nvGrpSpPr>
        <p:grpSpPr>
          <a:xfrm>
            <a:off x="516695" y="1234759"/>
            <a:ext cx="2572790" cy="544010"/>
            <a:chOff x="1037996" y="1888516"/>
            <a:chExt cx="10113480" cy="544010"/>
          </a:xfrm>
        </p:grpSpPr>
        <p:sp>
          <p:nvSpPr>
            <p:cNvPr id="5" name="矩形: 圆角 4"/>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授权的使用</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4" name="文本框 3"/>
          <p:cNvSpPr txBox="1"/>
          <p:nvPr/>
        </p:nvSpPr>
        <p:spPr>
          <a:xfrm>
            <a:off x="496858" y="1899757"/>
            <a:ext cx="11228295" cy="874407"/>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授权中间件应当直接接在身份验证中间件之后。在其后所有中间件需要调用资源时，都可以读取用户主体的声明获取该用户的可访问资源列表。通过判断资源是否位于列表中，即可决定用户是否可以访问此资源。</a:t>
            </a:r>
            <a:endParaRPr lang="zh-CN" altLang="en-US" dirty="0">
              <a:latin typeface="微软雅黑" panose="020B0503020204020204" pitchFamily="34" charset="-122"/>
              <a:ea typeface="微软雅黑" panose="020B0503020204020204" pitchFamily="34" charset="-122"/>
            </a:endParaRPr>
          </a:p>
        </p:txBody>
      </p:sp>
      <p:grpSp>
        <p:nvGrpSpPr>
          <p:cNvPr id="2" name="组合 1"/>
          <p:cNvGrpSpPr/>
          <p:nvPr/>
        </p:nvGrpSpPr>
        <p:grpSpPr>
          <a:xfrm>
            <a:off x="496858" y="3022975"/>
            <a:ext cx="2572790" cy="544010"/>
            <a:chOff x="1037996" y="1888516"/>
            <a:chExt cx="10113480" cy="544010"/>
          </a:xfrm>
        </p:grpSpPr>
        <p:sp>
          <p:nvSpPr>
            <p:cNvPr id="3" name="矩形: 圆角 2"/>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8" name="文本框 7"/>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作业</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15" name="文本框 14"/>
          <p:cNvSpPr txBox="1"/>
          <p:nvPr/>
        </p:nvSpPr>
        <p:spPr>
          <a:xfrm>
            <a:off x="516695" y="3813296"/>
            <a:ext cx="11228295" cy="1289905"/>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为本实验中“新建用户”接口添加权限，权限名称自拟。</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solidFill>
                  <a:srgbClr val="FF0000"/>
                </a:solidFill>
                <a:latin typeface="微软雅黑" panose="020B0503020204020204" pitchFamily="34" charset="-122"/>
                <a:ea typeface="微软雅黑" panose="020B0503020204020204" pitchFamily="34" charset="-122"/>
              </a:rPr>
              <a:t>请注意：在本次实验过后，后续所有实验都默认已经存在用户验证和授权模块。所有功能都要求有权限验证，这将是默认功能，不会在需求中出现！</a:t>
            </a:r>
            <a:endParaRPr lang="en-US" altLang="zh-CN"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800">
        <p:push dir="u"/>
      </p:transition>
    </mc:Choice>
    <mc:Fallback>
      <p:transition spd="slow">
        <p:push dir="u"/>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 y="-1"/>
            <a:ext cx="12192001" cy="6858001"/>
            <a:chOff x="-1" y="-1"/>
            <a:chExt cx="12192001" cy="6858001"/>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l="183" r="183"/>
            <a:stretch>
              <a:fillRect/>
            </a:stretch>
          </p:blipFill>
          <p:spPr>
            <a:xfrm>
              <a:off x="0" y="0"/>
              <a:ext cx="12192000" cy="6858000"/>
            </a:xfrm>
            <a:prstGeom prst="rect">
              <a:avLst/>
            </a:prstGeom>
          </p:spPr>
        </p:pic>
        <p:pic>
          <p:nvPicPr>
            <p:cNvPr id="8" name="图片 7"/>
            <p:cNvPicPr>
              <a:picLocks noChangeAspect="1"/>
            </p:cNvPicPr>
            <p:nvPr/>
          </p:nvPicPr>
          <p:blipFill rotWithShape="1">
            <a:blip r:embed="rId2"/>
            <a:srcRect l="43014" t="48307" b="17197"/>
            <a:stretch>
              <a:fillRect/>
            </a:stretch>
          </p:blipFill>
          <p:spPr>
            <a:xfrm>
              <a:off x="-1" y="-1"/>
              <a:ext cx="11623793" cy="6858001"/>
            </a:xfrm>
            <a:prstGeom prst="rect">
              <a:avLst/>
            </a:prstGeom>
          </p:spPr>
        </p:pic>
      </p:grpSp>
      <p:sp>
        <p:nvSpPr>
          <p:cNvPr id="4" name="文本框 3"/>
          <p:cNvSpPr txBox="1"/>
          <p:nvPr/>
        </p:nvSpPr>
        <p:spPr>
          <a:xfrm>
            <a:off x="1051034" y="2072804"/>
            <a:ext cx="9540766" cy="1631216"/>
          </a:xfrm>
          <a:prstGeom prst="rect">
            <a:avLst/>
          </a:prstGeom>
          <a:noFill/>
        </p:spPr>
        <p:txBody>
          <a:bodyPr wrap="square" rtlCol="0">
            <a:spAutoFit/>
          </a:bodyPr>
          <a:lstStyle/>
          <a:p>
            <a:r>
              <a:rPr lang="zh-CN" altLang="en-US" sz="10000" dirty="0">
                <a:solidFill>
                  <a:schemeClr val="tx1">
                    <a:lumMod val="85000"/>
                    <a:lumOff val="15000"/>
                  </a:schemeClr>
                </a:solidFill>
                <a:effectLst>
                  <a:outerShdw blurRad="50800" dist="25400" dir="5400000" algn="t" rotWithShape="0">
                    <a:srgbClr val="F9633E">
                      <a:alpha val="40000"/>
                    </a:srgbClr>
                  </a:outerShdw>
                </a:effectLst>
                <a:latin typeface="微软雅黑" panose="020B0503020204020204" pitchFamily="34" charset="-122"/>
                <a:ea typeface="微软雅黑" panose="020B0503020204020204" pitchFamily="34" charset="-122"/>
              </a:rPr>
              <a:t>身份验证与授权</a:t>
            </a:r>
            <a:endParaRPr lang="zh-CN" altLang="en-US" sz="10000" dirty="0">
              <a:solidFill>
                <a:schemeClr val="tx1">
                  <a:lumMod val="85000"/>
                  <a:lumOff val="15000"/>
                </a:schemeClr>
              </a:solidFill>
              <a:effectLst>
                <a:outerShdw blurRad="50800" dist="25400" dir="5400000" algn="t" rotWithShape="0">
                  <a:srgbClr val="F9633E">
                    <a:alpha val="40000"/>
                  </a:srgbClr>
                </a:outerShdw>
              </a:effectLst>
              <a:latin typeface="微软雅黑" panose="020B0503020204020204" pitchFamily="34" charset="-122"/>
              <a:ea typeface="微软雅黑" panose="020B0503020204020204" pitchFamily="34" charset="-122"/>
            </a:endParaRPr>
          </a:p>
        </p:txBody>
      </p:sp>
      <p:grpSp>
        <p:nvGrpSpPr>
          <p:cNvPr id="20" name="组合 19"/>
          <p:cNvGrpSpPr/>
          <p:nvPr/>
        </p:nvGrpSpPr>
        <p:grpSpPr>
          <a:xfrm>
            <a:off x="1051034" y="3747543"/>
            <a:ext cx="4960883" cy="543004"/>
            <a:chOff x="1066799" y="3335313"/>
            <a:chExt cx="4960883" cy="543004"/>
          </a:xfrm>
        </p:grpSpPr>
        <p:sp>
          <p:nvSpPr>
            <p:cNvPr id="19" name="矩形: 圆角 18"/>
            <p:cNvSpPr/>
            <p:nvPr/>
          </p:nvSpPr>
          <p:spPr>
            <a:xfrm>
              <a:off x="1066799" y="3335313"/>
              <a:ext cx="4960883" cy="543004"/>
            </a:xfrm>
            <a:prstGeom prst="roundRect">
              <a:avLst/>
            </a:prstGeom>
            <a:solidFill>
              <a:srgbClr val="FEFBED"/>
            </a:solidFill>
            <a:ln>
              <a:solidFill>
                <a:srgbClr val="F9633E"/>
              </a:solidFill>
            </a:ln>
            <a:effectLst>
              <a:outerShdw blurRad="50800" dist="38100" dir="5400000" algn="t"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文本框 5"/>
            <p:cNvSpPr txBox="1"/>
            <p:nvPr/>
          </p:nvSpPr>
          <p:spPr>
            <a:xfrm>
              <a:off x="1066799" y="3375983"/>
              <a:ext cx="4960883" cy="461665"/>
            </a:xfrm>
            <a:prstGeom prst="rect">
              <a:avLst/>
            </a:prstGeom>
            <a:noFill/>
          </p:spPr>
          <p:txBody>
            <a:bodyPr wrap="square">
              <a:spAutoFit/>
            </a:bodyPr>
            <a:lstStyle/>
            <a:p>
              <a:pPr algn="ct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.NET</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平台技术</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实验三</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1051034" y="1075111"/>
            <a:ext cx="1545020" cy="1072055"/>
            <a:chOff x="1051034" y="662946"/>
            <a:chExt cx="1545020" cy="1072055"/>
          </a:xfrm>
        </p:grpSpPr>
        <p:sp>
          <p:nvSpPr>
            <p:cNvPr id="9" name="任意多边形: 形状 8"/>
            <p:cNvSpPr/>
            <p:nvPr/>
          </p:nvSpPr>
          <p:spPr>
            <a:xfrm>
              <a:off x="1051034" y="662946"/>
              <a:ext cx="1513490" cy="1072055"/>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1082564" y="708775"/>
              <a:ext cx="1513490" cy="769441"/>
            </a:xfrm>
            <a:prstGeom prst="rect">
              <a:avLst/>
            </a:prstGeom>
            <a:noFill/>
          </p:spPr>
          <p:txBody>
            <a:bodyPr wrap="square" rtlCol="0">
              <a:spAutoFit/>
            </a:bodyPr>
            <a:lstStyle/>
            <a:p>
              <a:pPr algn="ctr"/>
              <a:r>
                <a:rPr lang="zh-CN" altLang="en-US" sz="4400" dirty="0">
                  <a:solidFill>
                    <a:schemeClr val="bg1"/>
                  </a:solidFill>
                  <a:latin typeface="微软雅黑" panose="020B0503020204020204" pitchFamily="34" charset="-122"/>
                  <a:ea typeface="微软雅黑" panose="020B0503020204020204" pitchFamily="34" charset="-122"/>
                </a:rPr>
                <a:t>实验</a:t>
              </a:r>
              <a:endParaRPr lang="zh-CN" altLang="en-US" sz="4400" dirty="0">
                <a:solidFill>
                  <a:schemeClr val="bg1"/>
                </a:solidFill>
                <a:latin typeface="微软雅黑" panose="020B0503020204020204" pitchFamily="34" charset="-122"/>
                <a:ea typeface="微软雅黑" panose="020B0503020204020204" pitchFamily="34" charset="-122"/>
              </a:endParaRPr>
            </a:p>
          </p:txBody>
        </p:sp>
      </p:grpSp>
      <p:sp>
        <p:nvSpPr>
          <p:cNvPr id="13" name="文本框 12"/>
          <p:cNvSpPr txBox="1"/>
          <p:nvPr/>
        </p:nvSpPr>
        <p:spPr>
          <a:xfrm>
            <a:off x="2754338" y="1120940"/>
            <a:ext cx="1933904" cy="830997"/>
          </a:xfrm>
          <a:prstGeom prst="rect">
            <a:avLst/>
          </a:prstGeom>
          <a:noFill/>
        </p:spPr>
        <p:txBody>
          <a:bodyPr wrap="square">
            <a:spAutoFit/>
          </a:bodyPr>
          <a:lstStyle/>
          <a:p>
            <a:r>
              <a:rPr lang="en-US" altLang="zh-CN" sz="2400" dirty="0">
                <a:gradFill flip="none" rotWithShape="1">
                  <a:gsLst>
                    <a:gs pos="35000">
                      <a:srgbClr val="F9633E"/>
                    </a:gs>
                    <a:gs pos="100000">
                      <a:srgbClr val="FFE081"/>
                    </a:gs>
                  </a:gsLst>
                  <a:lin ang="8100000" scaled="1"/>
                  <a:tileRect/>
                </a:gradFill>
                <a:latin typeface="微软雅黑" panose="020B0503020204020204" pitchFamily="34" charset="-122"/>
                <a:ea typeface="微软雅黑" panose="020B0503020204020204" pitchFamily="34" charset="-122"/>
              </a:rPr>
              <a:t>2023-2024</a:t>
            </a:r>
            <a:endParaRPr lang="en-US" altLang="zh-CN" sz="2400" dirty="0">
              <a:gradFill flip="none" rotWithShape="1">
                <a:gsLst>
                  <a:gs pos="35000">
                    <a:srgbClr val="F9633E"/>
                  </a:gs>
                  <a:gs pos="100000">
                    <a:srgbClr val="FFE081"/>
                  </a:gs>
                </a:gsLst>
                <a:lin ang="8100000" scaled="1"/>
                <a:tileRect/>
              </a:gradFill>
              <a:latin typeface="微软雅黑" panose="020B0503020204020204" pitchFamily="34" charset="-122"/>
              <a:ea typeface="微软雅黑" panose="020B0503020204020204" pitchFamily="34" charset="-122"/>
            </a:endParaRPr>
          </a:p>
          <a:p>
            <a:r>
              <a:rPr lang="zh-CN" altLang="en-US" sz="2400" dirty="0">
                <a:gradFill flip="none" rotWithShape="1">
                  <a:gsLst>
                    <a:gs pos="35000">
                      <a:srgbClr val="F9633E"/>
                    </a:gs>
                    <a:gs pos="100000">
                      <a:srgbClr val="FFE081"/>
                    </a:gs>
                  </a:gsLst>
                  <a:lin ang="8100000" scaled="1"/>
                  <a:tileRect/>
                </a:gradFill>
                <a:latin typeface="微软雅黑" panose="020B0503020204020204" pitchFamily="34" charset="-122"/>
                <a:ea typeface="微软雅黑" panose="020B0503020204020204" pitchFamily="34" charset="-122"/>
              </a:rPr>
              <a:t>第一学期</a:t>
            </a:r>
            <a:endParaRPr lang="zh-CN" altLang="en-US" sz="2400" dirty="0">
              <a:gradFill flip="none" rotWithShape="1">
                <a:gsLst>
                  <a:gs pos="35000">
                    <a:srgbClr val="F9633E"/>
                  </a:gs>
                  <a:gs pos="100000">
                    <a:srgbClr val="FFE081"/>
                  </a:gs>
                </a:gsLst>
                <a:lin ang="8100000" scaled="1"/>
                <a:tileRect/>
              </a:gradFill>
              <a:latin typeface="微软雅黑" panose="020B0503020204020204" pitchFamily="34" charset="-122"/>
              <a:ea typeface="微软雅黑" panose="020B0503020204020204" pitchFamily="34" charset="-122"/>
            </a:endParaRPr>
          </a:p>
        </p:txBody>
      </p:sp>
      <p:cxnSp>
        <p:nvCxnSpPr>
          <p:cNvPr id="17" name="直接连接符 16"/>
          <p:cNvCxnSpPr/>
          <p:nvPr/>
        </p:nvCxnSpPr>
        <p:spPr>
          <a:xfrm>
            <a:off x="4277708" y="1778511"/>
            <a:ext cx="2511973" cy="0"/>
          </a:xfrm>
          <a:prstGeom prst="line">
            <a:avLst/>
          </a:prstGeom>
          <a:ln w="1270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24" name="图片 23" descr="图片包含 站, 黑暗, 男人, 大&#10;&#10;描述已自动生成"/>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a:xfrm flipH="1">
            <a:off x="7352311" y="741799"/>
            <a:ext cx="1928648" cy="1928648"/>
          </a:xfrm>
          <a:prstGeom prst="rect">
            <a:avLst/>
          </a:prstGeom>
          <a:effectLst>
            <a:outerShdw blurRad="50800" dist="38100" dir="8100000" algn="tr" rotWithShape="0">
              <a:schemeClr val="bg1">
                <a:alpha val="40000"/>
              </a:schemeClr>
            </a:outerShdw>
          </a:effectLst>
        </p:spPr>
      </p:pic>
      <p:cxnSp>
        <p:nvCxnSpPr>
          <p:cNvPr id="25" name="直接连接符 24"/>
          <p:cNvCxnSpPr/>
          <p:nvPr/>
        </p:nvCxnSpPr>
        <p:spPr>
          <a:xfrm>
            <a:off x="8996855" y="551791"/>
            <a:ext cx="2785240" cy="0"/>
          </a:xfrm>
          <a:prstGeom prst="line">
            <a:avLst/>
          </a:prstGeom>
          <a:ln w="193675" cap="rnd">
            <a:gradFill flip="none" rotWithShape="1">
              <a:gsLst>
                <a:gs pos="0">
                  <a:srgbClr val="F9633E">
                    <a:lumMod val="100000"/>
                    <a:alpha val="0"/>
                  </a:srgbClr>
                </a:gs>
                <a:gs pos="100000">
                  <a:srgbClr val="FFE081">
                    <a:alpha val="8000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800">
        <p:push dir="u"/>
      </p:transition>
    </mc:Choice>
    <mc:Fallback>
      <p:transition spd="slow">
        <p:push dir="u"/>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9503" y="371700"/>
            <a:ext cx="11513287" cy="1090480"/>
            <a:chOff x="439503" y="371700"/>
            <a:chExt cx="11513287" cy="1090480"/>
          </a:xfrm>
        </p:grpSpPr>
        <p:grpSp>
          <p:nvGrpSpPr>
            <p:cNvPr id="13" name="组合 12"/>
            <p:cNvGrpSpPr/>
            <p:nvPr/>
          </p:nvGrpSpPr>
          <p:grpSpPr>
            <a:xfrm>
              <a:off x="439503" y="406425"/>
              <a:ext cx="6648120" cy="700511"/>
              <a:chOff x="4884181" y="1367124"/>
              <a:chExt cx="6648120" cy="700511"/>
            </a:xfrm>
          </p:grpSpPr>
          <p:grpSp>
            <p:nvGrpSpPr>
              <p:cNvPr id="12" name="组合 11"/>
              <p:cNvGrpSpPr/>
              <p:nvPr/>
            </p:nvGrpSpPr>
            <p:grpSpPr>
              <a:xfrm>
                <a:off x="4884181" y="1367124"/>
                <a:ext cx="788278" cy="700511"/>
                <a:chOff x="4884181" y="1367124"/>
                <a:chExt cx="788278" cy="700511"/>
              </a:xfrm>
            </p:grpSpPr>
            <p:sp>
              <p:nvSpPr>
                <p:cNvPr id="10" name="任意多边形: 形状 9"/>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01</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概述</a:t>
                </a:r>
                <a:endPar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endParaRPr>
              </a:p>
            </p:txBody>
          </p:sp>
        </p:grpSp>
        <p:cxnSp>
          <p:nvCxnSpPr>
            <p:cNvPr id="14" name="直接连接符 13"/>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1" r="9089"/>
            <a:stretch>
              <a:fillRect/>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p:cNvGrpSpPr/>
          <p:nvPr/>
        </p:nvGrpSpPr>
        <p:grpSpPr>
          <a:xfrm>
            <a:off x="1038628" y="1255154"/>
            <a:ext cx="2572790" cy="544010"/>
            <a:chOff x="1037996" y="1888516"/>
            <a:chExt cx="10113480" cy="544010"/>
          </a:xfrm>
        </p:grpSpPr>
        <p:sp>
          <p:nvSpPr>
            <p:cNvPr id="5" name="矩形: 圆角 4"/>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身份验证</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4" name="文本框 3"/>
          <p:cNvSpPr txBox="1"/>
          <p:nvPr/>
        </p:nvSpPr>
        <p:spPr>
          <a:xfrm>
            <a:off x="1039260" y="1957122"/>
            <a:ext cx="10685894" cy="1289905"/>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身份验证（</a:t>
            </a:r>
            <a:r>
              <a:rPr lang="en-US" altLang="zh-CN" dirty="0">
                <a:latin typeface="微软雅黑" panose="020B0503020204020204" pitchFamily="34" charset="-122"/>
                <a:ea typeface="微软雅黑" panose="020B0503020204020204" pitchFamily="34" charset="-122"/>
              </a:rPr>
              <a:t>Authentication</a:t>
            </a:r>
            <a:r>
              <a:rPr lang="zh-CN" altLang="en-US" dirty="0">
                <a:latin typeface="微软雅黑" panose="020B0503020204020204" pitchFamily="34" charset="-122"/>
                <a:ea typeface="微软雅黑" panose="020B0503020204020204" pitchFamily="34" charset="-122"/>
              </a:rPr>
              <a:t>）是确定用户身份的过程。在</a:t>
            </a:r>
            <a:r>
              <a:rPr lang="en-US" altLang="zh-CN" dirty="0">
                <a:latin typeface="微软雅黑" panose="020B0503020204020204" pitchFamily="34" charset="-122"/>
                <a:ea typeface="微软雅黑" panose="020B0503020204020204" pitchFamily="34" charset="-122"/>
              </a:rPr>
              <a:t>ASP.NET Core</a:t>
            </a:r>
            <a:r>
              <a:rPr lang="zh-CN" altLang="en-US" dirty="0">
                <a:latin typeface="微软雅黑" panose="020B0503020204020204" pitchFamily="34" charset="-122"/>
                <a:ea typeface="微软雅黑" panose="020B0503020204020204" pitchFamily="34" charset="-122"/>
              </a:rPr>
              <a:t>自带有</a:t>
            </a:r>
            <a:r>
              <a:rPr lang="en-US" altLang="zh-CN" dirty="0" err="1">
                <a:latin typeface="微软雅黑" panose="020B0503020204020204" pitchFamily="34" charset="-122"/>
                <a:ea typeface="微软雅黑" panose="020B0503020204020204" pitchFamily="34" charset="-122"/>
              </a:rPr>
              <a:t>IAuthenticationService</a:t>
            </a:r>
            <a:r>
              <a:rPr lang="zh-CN" altLang="en-US" dirty="0">
                <a:latin typeface="微软雅黑" panose="020B0503020204020204" pitchFamily="34" charset="-122"/>
                <a:ea typeface="微软雅黑" panose="020B0503020204020204" pitchFamily="34" charset="-122"/>
              </a:rPr>
              <a:t>作为身份验证服务。此服务通用但复杂，本次实验将以此服务为蓝本，构建和设计一个身份验证服务。</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身份验证的主要过程是：</a:t>
            </a:r>
            <a:endParaRPr lang="zh-CN" altLang="en-US" dirty="0">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a:blip r:embed="rId2"/>
          <a:stretch>
            <a:fillRect/>
          </a:stretch>
        </p:blipFill>
        <p:spPr>
          <a:xfrm>
            <a:off x="1038628" y="3247027"/>
            <a:ext cx="3323809" cy="2914286"/>
          </a:xfrm>
          <a:prstGeom prst="rect">
            <a:avLst/>
          </a:prstGeom>
        </p:spPr>
      </p:pic>
      <p:sp>
        <p:nvSpPr>
          <p:cNvPr id="17" name="文本框 16"/>
          <p:cNvSpPr txBox="1"/>
          <p:nvPr/>
        </p:nvSpPr>
        <p:spPr>
          <a:xfrm>
            <a:off x="4650558" y="3247027"/>
            <a:ext cx="3323809" cy="1200329"/>
          </a:xfrm>
          <a:prstGeom prst="rect">
            <a:avLst/>
          </a:prstGeom>
          <a:noFill/>
        </p:spPr>
        <p:txBody>
          <a:bodyPr wrap="square" rtlCol="0">
            <a:spAutoFit/>
          </a:bodyPr>
          <a:lstStyle/>
          <a:p>
            <a:r>
              <a:rPr lang="zh-CN" altLang="en-US" dirty="0"/>
              <a:t>获取身份：</a:t>
            </a:r>
            <a:endParaRPr lang="en-US" altLang="zh-CN" dirty="0"/>
          </a:p>
          <a:p>
            <a:endParaRPr lang="en-US" altLang="zh-CN" dirty="0"/>
          </a:p>
          <a:p>
            <a:r>
              <a:rPr lang="zh-CN" altLang="en-US" dirty="0"/>
              <a:t>输入：身份验证信息</a:t>
            </a:r>
            <a:endParaRPr lang="en-US" altLang="zh-CN" dirty="0"/>
          </a:p>
          <a:p>
            <a:r>
              <a:rPr lang="zh-CN" altLang="en-US" dirty="0"/>
              <a:t>输出：证书或凭据</a:t>
            </a:r>
            <a:endParaRPr lang="en-US" altLang="zh-CN" dirty="0"/>
          </a:p>
        </p:txBody>
      </p:sp>
      <p:sp>
        <p:nvSpPr>
          <p:cNvPr id="20" name="文本框 19"/>
          <p:cNvSpPr txBox="1"/>
          <p:nvPr/>
        </p:nvSpPr>
        <p:spPr>
          <a:xfrm>
            <a:off x="6308101" y="4960984"/>
            <a:ext cx="2131243" cy="1200329"/>
          </a:xfrm>
          <a:prstGeom prst="rect">
            <a:avLst/>
          </a:prstGeom>
          <a:noFill/>
        </p:spPr>
        <p:txBody>
          <a:bodyPr wrap="square" rtlCol="0">
            <a:spAutoFit/>
          </a:bodyPr>
          <a:lstStyle/>
          <a:p>
            <a:r>
              <a:rPr lang="zh-CN" altLang="en-US" dirty="0"/>
              <a:t>验证身份：</a:t>
            </a:r>
            <a:endParaRPr lang="en-US" altLang="zh-CN" dirty="0"/>
          </a:p>
          <a:p>
            <a:endParaRPr lang="en-US" altLang="zh-CN" dirty="0"/>
          </a:p>
          <a:p>
            <a:r>
              <a:rPr lang="zh-CN" altLang="en-US" dirty="0"/>
              <a:t>输入：证书或凭据</a:t>
            </a:r>
            <a:endParaRPr lang="en-US" altLang="zh-CN" dirty="0"/>
          </a:p>
          <a:p>
            <a:r>
              <a:rPr lang="zh-CN" altLang="en-US" dirty="0"/>
              <a:t>输出：用户主体</a:t>
            </a:r>
            <a:endParaRPr lang="en-US" altLang="zh-CN" dirty="0"/>
          </a:p>
        </p:txBody>
      </p:sp>
      <p:pic>
        <p:nvPicPr>
          <p:cNvPr id="22" name="图片 21"/>
          <p:cNvPicPr>
            <a:picLocks noChangeAspect="1"/>
          </p:cNvPicPr>
          <p:nvPr/>
        </p:nvPicPr>
        <p:blipFill>
          <a:blip r:embed="rId3"/>
          <a:stretch>
            <a:fillRect/>
          </a:stretch>
        </p:blipFill>
        <p:spPr>
          <a:xfrm>
            <a:off x="8439344" y="4113694"/>
            <a:ext cx="3104762" cy="204761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push dir="u"/>
      </p:transition>
    </mc:Choice>
    <mc:Fallback>
      <p:transition spd="slow">
        <p:push dir="u"/>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9503" y="371700"/>
            <a:ext cx="11513287" cy="1090480"/>
            <a:chOff x="439503" y="371700"/>
            <a:chExt cx="11513287" cy="1090480"/>
          </a:xfrm>
        </p:grpSpPr>
        <p:grpSp>
          <p:nvGrpSpPr>
            <p:cNvPr id="13" name="组合 12"/>
            <p:cNvGrpSpPr/>
            <p:nvPr/>
          </p:nvGrpSpPr>
          <p:grpSpPr>
            <a:xfrm>
              <a:off x="439503" y="406425"/>
              <a:ext cx="6648120" cy="700511"/>
              <a:chOff x="4884181" y="1367124"/>
              <a:chExt cx="6648120" cy="700511"/>
            </a:xfrm>
          </p:grpSpPr>
          <p:grpSp>
            <p:nvGrpSpPr>
              <p:cNvPr id="12" name="组合 11"/>
              <p:cNvGrpSpPr/>
              <p:nvPr/>
            </p:nvGrpSpPr>
            <p:grpSpPr>
              <a:xfrm>
                <a:off x="4884181" y="1367124"/>
                <a:ext cx="788278" cy="700511"/>
                <a:chOff x="4884181" y="1367124"/>
                <a:chExt cx="788278" cy="700511"/>
              </a:xfrm>
            </p:grpSpPr>
            <p:sp>
              <p:nvSpPr>
                <p:cNvPr id="10" name="任意多边形: 形状 9"/>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01</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概述</a:t>
                </a:r>
                <a:endPar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endParaRPr>
              </a:p>
            </p:txBody>
          </p:sp>
        </p:grpSp>
        <p:cxnSp>
          <p:nvCxnSpPr>
            <p:cNvPr id="14" name="直接连接符 13"/>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1" r="9089"/>
            <a:stretch>
              <a:fillRect/>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p:cNvGrpSpPr/>
          <p:nvPr/>
        </p:nvGrpSpPr>
        <p:grpSpPr>
          <a:xfrm>
            <a:off x="1038628" y="1255154"/>
            <a:ext cx="2572790" cy="544010"/>
            <a:chOff x="1037996" y="1888516"/>
            <a:chExt cx="10113480" cy="544010"/>
          </a:xfrm>
        </p:grpSpPr>
        <p:sp>
          <p:nvSpPr>
            <p:cNvPr id="5" name="矩形: 圆角 4"/>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身份验证主要方式</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4" name="文本框 3"/>
          <p:cNvSpPr txBox="1"/>
          <p:nvPr/>
        </p:nvSpPr>
        <p:spPr>
          <a:xfrm>
            <a:off x="1039260" y="1957122"/>
            <a:ext cx="10685894" cy="458908"/>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现如今主流的身份验证方式及它们各自的身份验证信息是：</a:t>
            </a:r>
            <a:endParaRPr lang="zh-CN" altLang="en-US" dirty="0">
              <a:latin typeface="微软雅黑" panose="020B0503020204020204" pitchFamily="34" charset="-122"/>
              <a:ea typeface="微软雅黑" panose="020B0503020204020204" pitchFamily="34" charset="-122"/>
            </a:endParaRPr>
          </a:p>
        </p:txBody>
      </p:sp>
      <p:sp>
        <p:nvSpPr>
          <p:cNvPr id="2" name="文本框 1"/>
          <p:cNvSpPr txBox="1"/>
          <p:nvPr/>
        </p:nvSpPr>
        <p:spPr>
          <a:xfrm>
            <a:off x="1143962" y="2681561"/>
            <a:ext cx="1616148" cy="369332"/>
          </a:xfrm>
          <a:prstGeom prst="rect">
            <a:avLst/>
          </a:prstGeom>
          <a:noFill/>
        </p:spPr>
        <p:txBody>
          <a:bodyPr wrap="none" rtlCol="0">
            <a:spAutoFit/>
          </a:bodyPr>
          <a:lstStyle/>
          <a:p>
            <a:r>
              <a:rPr lang="en-US" altLang="zh-CN" b="1" dirty="0">
                <a:solidFill>
                  <a:srgbClr val="FF0000"/>
                </a:solidFill>
              </a:rPr>
              <a:t>1. </a:t>
            </a:r>
            <a:r>
              <a:rPr lang="zh-CN" altLang="en-US" b="1" dirty="0">
                <a:solidFill>
                  <a:srgbClr val="FF0000"/>
                </a:solidFill>
              </a:rPr>
              <a:t>账号和口令</a:t>
            </a:r>
            <a:endParaRPr lang="zh-CN" altLang="en-US" b="1" dirty="0">
              <a:solidFill>
                <a:srgbClr val="FF0000"/>
              </a:solidFill>
            </a:endParaRPr>
          </a:p>
        </p:txBody>
      </p:sp>
      <p:sp>
        <p:nvSpPr>
          <p:cNvPr id="3" name="文本框 2"/>
          <p:cNvSpPr txBox="1"/>
          <p:nvPr/>
        </p:nvSpPr>
        <p:spPr>
          <a:xfrm>
            <a:off x="6382207" y="2681561"/>
            <a:ext cx="2830903" cy="369332"/>
          </a:xfrm>
          <a:prstGeom prst="rect">
            <a:avLst/>
          </a:prstGeom>
          <a:noFill/>
        </p:spPr>
        <p:txBody>
          <a:bodyPr wrap="none" rtlCol="0">
            <a:spAutoFit/>
          </a:bodyPr>
          <a:lstStyle/>
          <a:p>
            <a:r>
              <a:rPr lang="en-US" altLang="zh-CN" dirty="0"/>
              <a:t>4. </a:t>
            </a:r>
            <a:r>
              <a:rPr lang="zh-CN" altLang="en-US" dirty="0"/>
              <a:t>第三方账号登录：</a:t>
            </a:r>
            <a:r>
              <a:rPr lang="en-US" altLang="zh-CN" dirty="0"/>
              <a:t>code</a:t>
            </a:r>
            <a:endParaRPr lang="zh-CN" altLang="en-US" dirty="0"/>
          </a:p>
        </p:txBody>
      </p:sp>
      <p:sp>
        <p:nvSpPr>
          <p:cNvPr id="8" name="文本框 7"/>
          <p:cNvSpPr txBox="1"/>
          <p:nvPr/>
        </p:nvSpPr>
        <p:spPr>
          <a:xfrm>
            <a:off x="1143962" y="3305427"/>
            <a:ext cx="2521844" cy="369332"/>
          </a:xfrm>
          <a:prstGeom prst="rect">
            <a:avLst/>
          </a:prstGeom>
          <a:noFill/>
        </p:spPr>
        <p:txBody>
          <a:bodyPr wrap="none" rtlCol="0">
            <a:spAutoFit/>
          </a:bodyPr>
          <a:lstStyle/>
          <a:p>
            <a:r>
              <a:rPr lang="en-US" altLang="zh-CN" dirty="0"/>
              <a:t>2. </a:t>
            </a:r>
            <a:r>
              <a:rPr lang="zh-CN" altLang="en-US" dirty="0"/>
              <a:t>手机号与短信验证码</a:t>
            </a:r>
            <a:endParaRPr lang="zh-CN" altLang="en-US" dirty="0"/>
          </a:p>
        </p:txBody>
      </p:sp>
      <p:sp>
        <p:nvSpPr>
          <p:cNvPr id="15" name="文本框 14"/>
          <p:cNvSpPr txBox="1"/>
          <p:nvPr/>
        </p:nvSpPr>
        <p:spPr>
          <a:xfrm>
            <a:off x="1143962" y="3929293"/>
            <a:ext cx="2983509" cy="369332"/>
          </a:xfrm>
          <a:prstGeom prst="rect">
            <a:avLst/>
          </a:prstGeom>
          <a:noFill/>
        </p:spPr>
        <p:txBody>
          <a:bodyPr wrap="none" rtlCol="0">
            <a:spAutoFit/>
          </a:bodyPr>
          <a:lstStyle/>
          <a:p>
            <a:r>
              <a:rPr lang="en-US" altLang="zh-CN" dirty="0"/>
              <a:t>3. </a:t>
            </a:r>
            <a:r>
              <a:rPr lang="zh-CN" altLang="en-US" dirty="0"/>
              <a:t>其它设备扫码登录：凭据</a:t>
            </a:r>
            <a:endParaRPr lang="zh-CN" altLang="en-US" dirty="0"/>
          </a:p>
        </p:txBody>
      </p:sp>
      <p:sp>
        <p:nvSpPr>
          <p:cNvPr id="20" name="文本框 19"/>
          <p:cNvSpPr txBox="1"/>
          <p:nvPr/>
        </p:nvSpPr>
        <p:spPr>
          <a:xfrm>
            <a:off x="6378265" y="3310823"/>
            <a:ext cx="2138406" cy="369332"/>
          </a:xfrm>
          <a:prstGeom prst="rect">
            <a:avLst/>
          </a:prstGeom>
          <a:noFill/>
        </p:spPr>
        <p:txBody>
          <a:bodyPr wrap="none" rtlCol="0">
            <a:spAutoFit/>
          </a:bodyPr>
          <a:lstStyle/>
          <a:p>
            <a:r>
              <a:rPr lang="en-US" altLang="zh-CN" dirty="0"/>
              <a:t>5. </a:t>
            </a:r>
            <a:r>
              <a:rPr lang="zh-CN" altLang="en-US" dirty="0"/>
              <a:t>单点登录：</a:t>
            </a:r>
            <a:r>
              <a:rPr lang="en-US" altLang="zh-CN" dirty="0"/>
              <a:t>code</a:t>
            </a:r>
            <a:endParaRPr lang="zh-CN" altLang="en-US" dirty="0"/>
          </a:p>
        </p:txBody>
      </p:sp>
      <p:sp>
        <p:nvSpPr>
          <p:cNvPr id="21" name="文本框 20"/>
          <p:cNvSpPr txBox="1"/>
          <p:nvPr/>
        </p:nvSpPr>
        <p:spPr>
          <a:xfrm>
            <a:off x="6382207" y="3924257"/>
            <a:ext cx="5522666" cy="369332"/>
          </a:xfrm>
          <a:prstGeom prst="rect">
            <a:avLst/>
          </a:prstGeom>
          <a:noFill/>
        </p:spPr>
        <p:txBody>
          <a:bodyPr wrap="none" rtlCol="0">
            <a:spAutoFit/>
          </a:bodyPr>
          <a:lstStyle/>
          <a:p>
            <a:r>
              <a:rPr lang="en-US" altLang="zh-CN" dirty="0"/>
              <a:t>6. </a:t>
            </a:r>
            <a:r>
              <a:rPr lang="zh-CN" altLang="en-US" dirty="0"/>
              <a:t>其它有效的身份验证手段，如人脸识别，身份证等</a:t>
            </a:r>
            <a:endParaRPr lang="zh-CN" altLang="en-US" dirty="0"/>
          </a:p>
        </p:txBody>
      </p:sp>
      <p:sp>
        <p:nvSpPr>
          <p:cNvPr id="22" name="文本框 21"/>
          <p:cNvSpPr txBox="1"/>
          <p:nvPr/>
        </p:nvSpPr>
        <p:spPr>
          <a:xfrm>
            <a:off x="1039260" y="4724078"/>
            <a:ext cx="10685894" cy="458908"/>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本次实验仅以“账号和口令”的方式讲授身份验证的过程。其它方式请同学们自行学习。</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800">
        <p:push dir="u"/>
      </p:transition>
    </mc:Choice>
    <mc:Fallback>
      <p:transition spd="slow">
        <p:push dir="u"/>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9503" y="371700"/>
            <a:ext cx="11513287" cy="1090480"/>
            <a:chOff x="439503" y="371700"/>
            <a:chExt cx="11513287" cy="1090480"/>
          </a:xfrm>
        </p:grpSpPr>
        <p:grpSp>
          <p:nvGrpSpPr>
            <p:cNvPr id="13" name="组合 12"/>
            <p:cNvGrpSpPr/>
            <p:nvPr/>
          </p:nvGrpSpPr>
          <p:grpSpPr>
            <a:xfrm>
              <a:off x="439503" y="406425"/>
              <a:ext cx="6648120" cy="700511"/>
              <a:chOff x="4884181" y="1367124"/>
              <a:chExt cx="6648120" cy="700511"/>
            </a:xfrm>
          </p:grpSpPr>
          <p:grpSp>
            <p:nvGrpSpPr>
              <p:cNvPr id="12" name="组合 11"/>
              <p:cNvGrpSpPr/>
              <p:nvPr/>
            </p:nvGrpSpPr>
            <p:grpSpPr>
              <a:xfrm>
                <a:off x="4884181" y="1367124"/>
                <a:ext cx="788278" cy="700511"/>
                <a:chOff x="4884181" y="1367124"/>
                <a:chExt cx="788278" cy="700511"/>
              </a:xfrm>
            </p:grpSpPr>
            <p:sp>
              <p:nvSpPr>
                <p:cNvPr id="10" name="任意多边形: 形状 9"/>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01</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概述</a:t>
                </a:r>
                <a:endPar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endParaRPr>
              </a:p>
            </p:txBody>
          </p:sp>
        </p:grpSp>
        <p:cxnSp>
          <p:nvCxnSpPr>
            <p:cNvPr id="14" name="直接连接符 13"/>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1" r="9089"/>
            <a:stretch>
              <a:fillRect/>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p:cNvGrpSpPr/>
          <p:nvPr/>
        </p:nvGrpSpPr>
        <p:grpSpPr>
          <a:xfrm>
            <a:off x="1038628" y="1255154"/>
            <a:ext cx="2572790" cy="544010"/>
            <a:chOff x="1037996" y="1888516"/>
            <a:chExt cx="10113480" cy="544010"/>
          </a:xfrm>
        </p:grpSpPr>
        <p:sp>
          <p:nvSpPr>
            <p:cNvPr id="5" name="矩形: 圆角 4"/>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授权</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4" name="文本框 3"/>
          <p:cNvSpPr txBox="1"/>
          <p:nvPr/>
        </p:nvSpPr>
        <p:spPr>
          <a:xfrm>
            <a:off x="1039260" y="1957122"/>
            <a:ext cx="10685894" cy="874407"/>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授权（</a:t>
            </a:r>
            <a:r>
              <a:rPr lang="en-US" altLang="zh-CN" dirty="0">
                <a:latin typeface="微软雅黑" panose="020B0503020204020204" pitchFamily="34" charset="-122"/>
                <a:ea typeface="微软雅黑" panose="020B0503020204020204" pitchFamily="34" charset="-122"/>
              </a:rPr>
              <a:t>Authorization</a:t>
            </a:r>
            <a:r>
              <a:rPr lang="zh-CN" altLang="en-US" dirty="0">
                <a:latin typeface="微软雅黑" panose="020B0503020204020204" pitchFamily="34" charset="-122"/>
                <a:ea typeface="微软雅黑" panose="020B0503020204020204" pitchFamily="34" charset="-122"/>
              </a:rPr>
              <a:t>）是指判断用户可执行的操作，或者可访问的资源的过程。例如，是否允许用户删除某个文件（可执行的操作），或者是否允许用户下载某个图片（可访问的资源）。</a:t>
            </a:r>
            <a:endParaRPr lang="zh-CN" altLang="en-US" dirty="0">
              <a:latin typeface="微软雅黑" panose="020B0503020204020204" pitchFamily="34" charset="-122"/>
              <a:ea typeface="微软雅黑" panose="020B0503020204020204" pitchFamily="34" charset="-122"/>
            </a:endParaRPr>
          </a:p>
        </p:txBody>
      </p:sp>
      <p:sp>
        <p:nvSpPr>
          <p:cNvPr id="2" name="文本框 1"/>
          <p:cNvSpPr txBox="1"/>
          <p:nvPr/>
        </p:nvSpPr>
        <p:spPr>
          <a:xfrm>
            <a:off x="1086908" y="2974888"/>
            <a:ext cx="10685894" cy="874407"/>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授权（</a:t>
            </a:r>
            <a:r>
              <a:rPr lang="en-US" altLang="zh-CN" dirty="0">
                <a:latin typeface="微软雅黑" panose="020B0503020204020204" pitchFamily="34" charset="-122"/>
                <a:ea typeface="微软雅黑" panose="020B0503020204020204" pitchFamily="34" charset="-122"/>
              </a:rPr>
              <a:t>Authorization</a:t>
            </a:r>
            <a:r>
              <a:rPr lang="zh-CN" altLang="en-US" dirty="0">
                <a:latin typeface="微软雅黑" panose="020B0503020204020204" pitchFamily="34" charset="-122"/>
                <a:ea typeface="微软雅黑" panose="020B0503020204020204" pitchFamily="34" charset="-122"/>
              </a:rPr>
              <a:t>）与身份验证（</a:t>
            </a:r>
            <a:r>
              <a:rPr lang="en-US" altLang="zh-CN" dirty="0">
                <a:latin typeface="微软雅黑" panose="020B0503020204020204" pitchFamily="34" charset="-122"/>
                <a:ea typeface="微软雅黑" panose="020B0503020204020204" pitchFamily="34" charset="-122"/>
              </a:rPr>
              <a:t>Authentication</a:t>
            </a:r>
            <a:r>
              <a:rPr lang="zh-CN" altLang="en-US" dirty="0">
                <a:latin typeface="微软雅黑" panose="020B0503020204020204" pitchFamily="34" charset="-122"/>
                <a:ea typeface="微软雅黑" panose="020B0503020204020204" pitchFamily="34" charset="-122"/>
              </a:rPr>
              <a:t>）是两个相互独立的模块。不过，几乎任何各类的授权模块都需要一个身份验证机制。</a:t>
            </a:r>
            <a:endParaRPr lang="zh-CN" altLang="en-US" dirty="0">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2"/>
          <a:stretch>
            <a:fillRect/>
          </a:stretch>
        </p:blipFill>
        <p:spPr>
          <a:xfrm>
            <a:off x="1191028" y="3935242"/>
            <a:ext cx="5895238" cy="2533333"/>
          </a:xfrm>
          <a:prstGeom prst="rect">
            <a:avLst/>
          </a:prstGeom>
        </p:spPr>
      </p:pic>
      <p:sp>
        <p:nvSpPr>
          <p:cNvPr id="20" name="文本框 19"/>
          <p:cNvSpPr txBox="1"/>
          <p:nvPr/>
        </p:nvSpPr>
        <p:spPr>
          <a:xfrm>
            <a:off x="7212380" y="3992654"/>
            <a:ext cx="4560422" cy="1754326"/>
          </a:xfrm>
          <a:prstGeom prst="rect">
            <a:avLst/>
          </a:prstGeom>
          <a:noFill/>
        </p:spPr>
        <p:txBody>
          <a:bodyPr wrap="square" rtlCol="0">
            <a:spAutoFit/>
          </a:bodyPr>
          <a:lstStyle/>
          <a:p>
            <a:r>
              <a:rPr lang="zh-CN" altLang="en-US" dirty="0"/>
              <a:t>授权：</a:t>
            </a:r>
            <a:endParaRPr lang="en-US" altLang="zh-CN" dirty="0"/>
          </a:p>
          <a:p>
            <a:endParaRPr lang="en-US" altLang="zh-CN" dirty="0"/>
          </a:p>
          <a:p>
            <a:r>
              <a:rPr lang="zh-CN" altLang="en-US" dirty="0"/>
              <a:t>输入：凭据</a:t>
            </a:r>
            <a:r>
              <a:rPr lang="en-US" altLang="zh-CN" dirty="0"/>
              <a:t>/</a:t>
            </a:r>
            <a:r>
              <a:rPr lang="zh-CN" altLang="en-US" dirty="0"/>
              <a:t>证书，</a:t>
            </a:r>
            <a:endParaRPr lang="en-US" altLang="zh-CN" dirty="0"/>
          </a:p>
          <a:p>
            <a:r>
              <a:rPr lang="en-US" altLang="zh-CN" dirty="0"/>
              <a:t>             </a:t>
            </a:r>
            <a:r>
              <a:rPr lang="zh-CN" altLang="en-US" dirty="0"/>
              <a:t>要进行的操作</a:t>
            </a:r>
            <a:r>
              <a:rPr lang="en-US" altLang="zh-CN" dirty="0"/>
              <a:t>/</a:t>
            </a:r>
            <a:r>
              <a:rPr lang="zh-CN" altLang="en-US" dirty="0"/>
              <a:t>要访问的资源</a:t>
            </a:r>
            <a:endParaRPr lang="en-US" altLang="zh-CN" dirty="0"/>
          </a:p>
          <a:p>
            <a:endParaRPr lang="en-US" altLang="zh-CN" dirty="0"/>
          </a:p>
          <a:p>
            <a:r>
              <a:rPr lang="zh-CN" altLang="en-US" dirty="0"/>
              <a:t>输出：是否允许进行操作</a:t>
            </a:r>
            <a:r>
              <a:rPr lang="en-US" altLang="zh-CN" dirty="0"/>
              <a:t>/</a:t>
            </a:r>
            <a:r>
              <a:rPr lang="zh-CN" altLang="en-US" dirty="0"/>
              <a:t>访问资源</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slow" p14:dur="800">
        <p:push dir="u"/>
      </p:transition>
    </mc:Choice>
    <mc:Fallback>
      <p:transition spd="slow">
        <p:push dir="u"/>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39503" y="371700"/>
            <a:ext cx="11513287" cy="1090480"/>
            <a:chOff x="439503" y="371700"/>
            <a:chExt cx="11513287" cy="1090480"/>
          </a:xfrm>
        </p:grpSpPr>
        <p:grpSp>
          <p:nvGrpSpPr>
            <p:cNvPr id="13" name="组合 12"/>
            <p:cNvGrpSpPr/>
            <p:nvPr/>
          </p:nvGrpSpPr>
          <p:grpSpPr>
            <a:xfrm>
              <a:off x="439503" y="406425"/>
              <a:ext cx="6648120" cy="700511"/>
              <a:chOff x="4884181" y="1367124"/>
              <a:chExt cx="6648120" cy="700511"/>
            </a:xfrm>
          </p:grpSpPr>
          <p:grpSp>
            <p:nvGrpSpPr>
              <p:cNvPr id="12" name="组合 11"/>
              <p:cNvGrpSpPr/>
              <p:nvPr/>
            </p:nvGrpSpPr>
            <p:grpSpPr>
              <a:xfrm>
                <a:off x="4884181" y="1367124"/>
                <a:ext cx="788278" cy="700511"/>
                <a:chOff x="4884181" y="1367124"/>
                <a:chExt cx="788278" cy="700511"/>
              </a:xfrm>
            </p:grpSpPr>
            <p:sp>
              <p:nvSpPr>
                <p:cNvPr id="10" name="任意多边形: 形状 9"/>
                <p:cNvSpPr/>
                <p:nvPr/>
              </p:nvSpPr>
              <p:spPr>
                <a:xfrm flipH="1">
                  <a:off x="4921700" y="1367138"/>
                  <a:ext cx="666940" cy="700497"/>
                </a:xfrm>
                <a:custGeom>
                  <a:avLst/>
                  <a:gdLst>
                    <a:gd name="connsiteX0" fmla="*/ 210211 w 1513490"/>
                    <a:gd name="connsiteY0" fmla="*/ 0 h 1072055"/>
                    <a:gd name="connsiteX1" fmla="*/ 1303279 w 1513490"/>
                    <a:gd name="connsiteY1" fmla="*/ 0 h 1072055"/>
                    <a:gd name="connsiteX2" fmla="*/ 1513490 w 1513490"/>
                    <a:gd name="connsiteY2" fmla="*/ 210211 h 1072055"/>
                    <a:gd name="connsiteX3" fmla="*/ 1513490 w 1513490"/>
                    <a:gd name="connsiteY3" fmla="*/ 672658 h 1072055"/>
                    <a:gd name="connsiteX4" fmla="*/ 1303279 w 1513490"/>
                    <a:gd name="connsiteY4" fmla="*/ 882869 h 1072055"/>
                    <a:gd name="connsiteX5" fmla="*/ 575590 w 1513490"/>
                    <a:gd name="connsiteY5" fmla="*/ 882869 h 1072055"/>
                    <a:gd name="connsiteX6" fmla="*/ 530772 w 1513490"/>
                    <a:gd name="connsiteY6" fmla="*/ 935830 h 1072055"/>
                    <a:gd name="connsiteX7" fmla="*/ 462455 w 1513490"/>
                    <a:gd name="connsiteY7" fmla="*/ 998482 h 1072055"/>
                    <a:gd name="connsiteX8" fmla="*/ 189186 w 1513490"/>
                    <a:gd name="connsiteY8" fmla="*/ 1072055 h 1072055"/>
                    <a:gd name="connsiteX9" fmla="*/ 325821 w 1513490"/>
                    <a:gd name="connsiteY9" fmla="*/ 924910 h 1072055"/>
                    <a:gd name="connsiteX10" fmla="*/ 343237 w 1513490"/>
                    <a:gd name="connsiteY10" fmla="*/ 882869 h 1072055"/>
                    <a:gd name="connsiteX11" fmla="*/ 210211 w 1513490"/>
                    <a:gd name="connsiteY11" fmla="*/ 882869 h 1072055"/>
                    <a:gd name="connsiteX12" fmla="*/ 0 w 1513490"/>
                    <a:gd name="connsiteY12" fmla="*/ 672658 h 1072055"/>
                    <a:gd name="connsiteX13" fmla="*/ 0 w 1513490"/>
                    <a:gd name="connsiteY13" fmla="*/ 210211 h 1072055"/>
                    <a:gd name="connsiteX14" fmla="*/ 210211 w 1513490"/>
                    <a:gd name="connsiteY14" fmla="*/ 0 h 1072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3490" h="1072055">
                      <a:moveTo>
                        <a:pt x="210211" y="0"/>
                      </a:moveTo>
                      <a:lnTo>
                        <a:pt x="1303279" y="0"/>
                      </a:lnTo>
                      <a:cubicBezTo>
                        <a:pt x="1419375" y="0"/>
                        <a:pt x="1513490" y="94115"/>
                        <a:pt x="1513490" y="210211"/>
                      </a:cubicBezTo>
                      <a:lnTo>
                        <a:pt x="1513490" y="672658"/>
                      </a:lnTo>
                      <a:cubicBezTo>
                        <a:pt x="1513490" y="788754"/>
                        <a:pt x="1419375" y="882869"/>
                        <a:pt x="1303279" y="882869"/>
                      </a:cubicBezTo>
                      <a:lnTo>
                        <a:pt x="575590" y="882869"/>
                      </a:lnTo>
                      <a:lnTo>
                        <a:pt x="530772" y="935830"/>
                      </a:lnTo>
                      <a:cubicBezTo>
                        <a:pt x="506467" y="961696"/>
                        <a:pt x="482600" y="984030"/>
                        <a:pt x="462455" y="998482"/>
                      </a:cubicBezTo>
                      <a:cubicBezTo>
                        <a:pt x="381876" y="1056289"/>
                        <a:pt x="280276" y="1047531"/>
                        <a:pt x="189186" y="1072055"/>
                      </a:cubicBezTo>
                      <a:cubicBezTo>
                        <a:pt x="241738" y="1025634"/>
                        <a:pt x="294290" y="979213"/>
                        <a:pt x="325821" y="924910"/>
                      </a:cubicBezTo>
                      <a:lnTo>
                        <a:pt x="343237" y="882869"/>
                      </a:lnTo>
                      <a:lnTo>
                        <a:pt x="210211" y="882869"/>
                      </a:lnTo>
                      <a:cubicBezTo>
                        <a:pt x="94115" y="882869"/>
                        <a:pt x="0" y="788754"/>
                        <a:pt x="0" y="672658"/>
                      </a:cubicBezTo>
                      <a:lnTo>
                        <a:pt x="0" y="210211"/>
                      </a:lnTo>
                      <a:cubicBezTo>
                        <a:pt x="0" y="94115"/>
                        <a:pt x="94115" y="0"/>
                        <a:pt x="210211" y="0"/>
                      </a:cubicBezTo>
                      <a:close/>
                    </a:path>
                  </a:pathLst>
                </a:custGeom>
                <a:gradFill flip="none" rotWithShape="1">
                  <a:gsLst>
                    <a:gs pos="35000">
                      <a:srgbClr val="F9633E"/>
                    </a:gs>
                    <a:gs pos="100000">
                      <a:srgbClr val="FFE081"/>
                    </a:gs>
                  </a:gsLst>
                  <a:path path="circle">
                    <a:fillToRect l="100000" t="100000"/>
                  </a:path>
                  <a:tileRect r="-100000" b="-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4884181" y="1367124"/>
                  <a:ext cx="788278"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01</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5783143" y="1378699"/>
                <a:ext cx="5749158" cy="584775"/>
              </a:xfrm>
              <a:prstGeom prst="rect">
                <a:avLst/>
              </a:prstGeom>
              <a:noFill/>
            </p:spPr>
            <p:txBody>
              <a:bodyPr wrap="square" rtlCol="0">
                <a:spAutoFit/>
              </a:bodyPr>
              <a:lstStyle/>
              <a:p>
                <a:r>
                  <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rPr>
                  <a:t>概述</a:t>
                </a:r>
                <a:endParaRPr lang="zh-CN" altLang="en-US" sz="3200" dirty="0">
                  <a:gradFill flip="none" rotWithShape="1">
                    <a:gsLst>
                      <a:gs pos="63000">
                        <a:srgbClr val="F9633E"/>
                      </a:gs>
                      <a:gs pos="100000">
                        <a:srgbClr val="FFE081"/>
                      </a:gs>
                    </a:gsLst>
                    <a:lin ang="5400000" scaled="1"/>
                    <a:tileRect/>
                  </a:gradFill>
                  <a:effectLst>
                    <a:outerShdw blurRad="63500" dist="12700" dir="5400000" algn="t" rotWithShape="0">
                      <a:srgbClr val="F9633E">
                        <a:alpha val="40000"/>
                      </a:srgbClr>
                    </a:outerShdw>
                  </a:effectLst>
                  <a:latin typeface="微软雅黑" panose="020B0503020204020204" pitchFamily="34" charset="-122"/>
                  <a:ea typeface="微软雅黑" panose="020B0503020204020204" pitchFamily="34" charset="-122"/>
                </a:endParaRPr>
              </a:p>
            </p:txBody>
          </p:sp>
        </p:grpSp>
        <p:cxnSp>
          <p:nvCxnSpPr>
            <p:cNvPr id="14" name="直接连接符 13"/>
            <p:cNvCxnSpPr/>
            <p:nvPr/>
          </p:nvCxnSpPr>
          <p:spPr>
            <a:xfrm>
              <a:off x="5948855" y="860624"/>
              <a:ext cx="5776299" cy="0"/>
            </a:xfrm>
            <a:prstGeom prst="line">
              <a:avLst/>
            </a:prstGeom>
            <a:ln w="63500" cap="rnd">
              <a:gradFill flip="none" rotWithShape="1">
                <a:gsLst>
                  <a:gs pos="0">
                    <a:srgbClr val="F9633E">
                      <a:lumMod val="100000"/>
                    </a:srgbClr>
                  </a:gs>
                  <a:gs pos="100000">
                    <a:srgbClr val="FFE081">
                      <a:alpha val="0"/>
                    </a:srgbClr>
                  </a:gs>
                </a:gsLst>
                <a:lin ang="0" scaled="1"/>
                <a:tileRect/>
              </a:gradFill>
              <a:prstDash val="sysDot"/>
              <a:round/>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1" r="9089"/>
            <a:stretch>
              <a:fillRect/>
            </a:stretch>
          </p:blipFill>
          <p:spPr>
            <a:xfrm>
              <a:off x="10961419" y="371700"/>
              <a:ext cx="991371" cy="1090480"/>
            </a:xfrm>
            <a:prstGeom prst="rect">
              <a:avLst/>
            </a:prstGeom>
            <a:effectLst>
              <a:outerShdw blurRad="50800" dist="38100" dir="5400000" algn="t" rotWithShape="0">
                <a:srgbClr val="F9633E">
                  <a:alpha val="40000"/>
                </a:srgbClr>
              </a:outerShdw>
            </a:effectLst>
          </p:spPr>
        </p:pic>
      </p:grpSp>
      <p:grpSp>
        <p:nvGrpSpPr>
          <p:cNvPr id="7" name="组合 6"/>
          <p:cNvGrpSpPr/>
          <p:nvPr/>
        </p:nvGrpSpPr>
        <p:grpSpPr>
          <a:xfrm>
            <a:off x="1038628" y="1255154"/>
            <a:ext cx="2572790" cy="544010"/>
            <a:chOff x="1037996" y="1888516"/>
            <a:chExt cx="10113480" cy="544010"/>
          </a:xfrm>
        </p:grpSpPr>
        <p:sp>
          <p:nvSpPr>
            <p:cNvPr id="5" name="矩形: 圆角 4"/>
            <p:cNvSpPr/>
            <p:nvPr/>
          </p:nvSpPr>
          <p:spPr>
            <a:xfrm>
              <a:off x="1037996" y="1888516"/>
              <a:ext cx="10113480" cy="544010"/>
            </a:xfrm>
            <a:prstGeom prst="roundRect">
              <a:avLst/>
            </a:prstGeom>
            <a:gradFill flip="none" rotWithShape="1">
              <a:gsLst>
                <a:gs pos="77000">
                  <a:srgbClr val="F9633E"/>
                </a:gs>
                <a:gs pos="100000">
                  <a:srgbClr val="FFE081"/>
                </a:gs>
              </a:gsLst>
              <a:path path="circle">
                <a:fillToRect r="100000" b="100000"/>
              </a:path>
              <a:tileRect l="-100000" t="-100000"/>
            </a:gradFill>
            <a:ln>
              <a:solidFill>
                <a:schemeClr val="bg1"/>
              </a:solidFill>
            </a:ln>
            <a:effectLst>
              <a:outerShdw blurRad="228600" dist="38100" dir="2700000" algn="tl" rotWithShape="0">
                <a:srgbClr val="F9633E">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a:latin typeface="微软雅黑" panose="020B0503020204020204" pitchFamily="34" charset="-122"/>
                <a:ea typeface="微软雅黑" panose="020B0503020204020204" pitchFamily="34" charset="-122"/>
              </a:endParaRPr>
            </a:p>
          </p:txBody>
        </p:sp>
        <p:sp>
          <p:nvSpPr>
            <p:cNvPr id="6" name="文本框 5"/>
            <p:cNvSpPr txBox="1"/>
            <p:nvPr/>
          </p:nvSpPr>
          <p:spPr>
            <a:xfrm>
              <a:off x="1227783" y="1960466"/>
              <a:ext cx="9733906" cy="400110"/>
            </a:xfrm>
            <a:prstGeom prst="rect">
              <a:avLst/>
            </a:prstGeom>
            <a:noFill/>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授权主要方式</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sp>
        <p:nvSpPr>
          <p:cNvPr id="4" name="文本框 3"/>
          <p:cNvSpPr txBox="1"/>
          <p:nvPr/>
        </p:nvSpPr>
        <p:spPr>
          <a:xfrm>
            <a:off x="1039260" y="1957122"/>
            <a:ext cx="10685894" cy="458908"/>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现如今主流的授权方式：</a:t>
            </a:r>
            <a:endParaRPr lang="zh-CN" altLang="en-US" dirty="0">
              <a:latin typeface="微软雅黑" panose="020B0503020204020204" pitchFamily="34" charset="-122"/>
              <a:ea typeface="微软雅黑" panose="020B0503020204020204" pitchFamily="34" charset="-122"/>
            </a:endParaRPr>
          </a:p>
        </p:txBody>
      </p:sp>
      <p:sp>
        <p:nvSpPr>
          <p:cNvPr id="2" name="文本框 1"/>
          <p:cNvSpPr txBox="1"/>
          <p:nvPr/>
        </p:nvSpPr>
        <p:spPr>
          <a:xfrm>
            <a:off x="1143962" y="2681561"/>
            <a:ext cx="2031325" cy="369332"/>
          </a:xfrm>
          <a:prstGeom prst="rect">
            <a:avLst/>
          </a:prstGeom>
          <a:noFill/>
        </p:spPr>
        <p:txBody>
          <a:bodyPr wrap="none" rtlCol="0">
            <a:spAutoFit/>
          </a:bodyPr>
          <a:lstStyle/>
          <a:p>
            <a:r>
              <a:rPr lang="en-US" altLang="zh-CN" b="1" dirty="0">
                <a:solidFill>
                  <a:srgbClr val="FF0000"/>
                </a:solidFill>
              </a:rPr>
              <a:t>1. </a:t>
            </a:r>
            <a:r>
              <a:rPr lang="zh-CN" altLang="en-US" b="1" dirty="0">
                <a:solidFill>
                  <a:srgbClr val="FF0000"/>
                </a:solidFill>
              </a:rPr>
              <a:t>基于角色的授权</a:t>
            </a:r>
            <a:endParaRPr lang="zh-CN" altLang="en-US" b="1" dirty="0">
              <a:solidFill>
                <a:srgbClr val="FF0000"/>
              </a:solidFill>
            </a:endParaRPr>
          </a:p>
        </p:txBody>
      </p:sp>
      <p:sp>
        <p:nvSpPr>
          <p:cNvPr id="3" name="文本框 2"/>
          <p:cNvSpPr txBox="1"/>
          <p:nvPr/>
        </p:nvSpPr>
        <p:spPr>
          <a:xfrm>
            <a:off x="6382207" y="2681561"/>
            <a:ext cx="2028119" cy="369332"/>
          </a:xfrm>
          <a:prstGeom prst="rect">
            <a:avLst/>
          </a:prstGeom>
          <a:noFill/>
        </p:spPr>
        <p:txBody>
          <a:bodyPr wrap="none" rtlCol="0">
            <a:spAutoFit/>
          </a:bodyPr>
          <a:lstStyle/>
          <a:p>
            <a:r>
              <a:rPr lang="en-US" altLang="zh-CN" b="1" dirty="0">
                <a:solidFill>
                  <a:srgbClr val="FF0000"/>
                </a:solidFill>
              </a:rPr>
              <a:t>4. </a:t>
            </a:r>
            <a:r>
              <a:rPr lang="zh-CN" altLang="en-US" b="1" dirty="0">
                <a:solidFill>
                  <a:srgbClr val="FF0000"/>
                </a:solidFill>
              </a:rPr>
              <a:t>基于资源的授权</a:t>
            </a:r>
            <a:endParaRPr lang="zh-CN" altLang="en-US" b="1" dirty="0">
              <a:solidFill>
                <a:srgbClr val="FF0000"/>
              </a:solidFill>
            </a:endParaRPr>
          </a:p>
        </p:txBody>
      </p:sp>
      <p:sp>
        <p:nvSpPr>
          <p:cNvPr id="8" name="文本框 7"/>
          <p:cNvSpPr txBox="1"/>
          <p:nvPr/>
        </p:nvSpPr>
        <p:spPr>
          <a:xfrm>
            <a:off x="1143962" y="3305427"/>
            <a:ext cx="2028119" cy="369332"/>
          </a:xfrm>
          <a:prstGeom prst="rect">
            <a:avLst/>
          </a:prstGeom>
          <a:noFill/>
        </p:spPr>
        <p:txBody>
          <a:bodyPr wrap="none" rtlCol="0">
            <a:spAutoFit/>
          </a:bodyPr>
          <a:lstStyle/>
          <a:p>
            <a:r>
              <a:rPr lang="en-US" altLang="zh-CN" dirty="0"/>
              <a:t>2. </a:t>
            </a:r>
            <a:r>
              <a:rPr lang="zh-CN" altLang="en-US" dirty="0"/>
              <a:t>基于声明的授权</a:t>
            </a:r>
            <a:endParaRPr lang="zh-CN" altLang="en-US" dirty="0"/>
          </a:p>
        </p:txBody>
      </p:sp>
      <p:sp>
        <p:nvSpPr>
          <p:cNvPr id="15" name="文本框 14"/>
          <p:cNvSpPr txBox="1"/>
          <p:nvPr/>
        </p:nvSpPr>
        <p:spPr>
          <a:xfrm>
            <a:off x="1143962" y="3929293"/>
            <a:ext cx="2028119" cy="369332"/>
          </a:xfrm>
          <a:prstGeom prst="rect">
            <a:avLst/>
          </a:prstGeom>
          <a:noFill/>
        </p:spPr>
        <p:txBody>
          <a:bodyPr wrap="none" rtlCol="0">
            <a:spAutoFit/>
          </a:bodyPr>
          <a:lstStyle/>
          <a:p>
            <a:r>
              <a:rPr lang="en-US" altLang="zh-CN" dirty="0"/>
              <a:t>3. </a:t>
            </a:r>
            <a:r>
              <a:rPr lang="zh-CN" altLang="en-US" dirty="0"/>
              <a:t>基于策略的授权</a:t>
            </a:r>
            <a:endParaRPr lang="zh-CN" altLang="en-US" dirty="0"/>
          </a:p>
        </p:txBody>
      </p:sp>
      <p:sp>
        <p:nvSpPr>
          <p:cNvPr id="20" name="文本框 19"/>
          <p:cNvSpPr txBox="1"/>
          <p:nvPr/>
        </p:nvSpPr>
        <p:spPr>
          <a:xfrm>
            <a:off x="6382207" y="3305427"/>
            <a:ext cx="2028119" cy="369332"/>
          </a:xfrm>
          <a:prstGeom prst="rect">
            <a:avLst/>
          </a:prstGeom>
          <a:noFill/>
        </p:spPr>
        <p:txBody>
          <a:bodyPr wrap="none" rtlCol="0">
            <a:spAutoFit/>
          </a:bodyPr>
          <a:lstStyle/>
          <a:p>
            <a:r>
              <a:rPr lang="en-US" altLang="zh-CN" dirty="0"/>
              <a:t>5. </a:t>
            </a:r>
            <a:r>
              <a:rPr lang="zh-CN" altLang="en-US" dirty="0"/>
              <a:t>基于视图的授权</a:t>
            </a:r>
            <a:endParaRPr lang="zh-CN" altLang="en-US" dirty="0"/>
          </a:p>
        </p:txBody>
      </p:sp>
      <p:sp>
        <p:nvSpPr>
          <p:cNvPr id="21" name="文本框 20"/>
          <p:cNvSpPr txBox="1"/>
          <p:nvPr/>
        </p:nvSpPr>
        <p:spPr>
          <a:xfrm>
            <a:off x="6382207" y="3924257"/>
            <a:ext cx="1797287" cy="369332"/>
          </a:xfrm>
          <a:prstGeom prst="rect">
            <a:avLst/>
          </a:prstGeom>
          <a:noFill/>
        </p:spPr>
        <p:txBody>
          <a:bodyPr wrap="none" rtlCol="0">
            <a:spAutoFit/>
          </a:bodyPr>
          <a:lstStyle/>
          <a:p>
            <a:r>
              <a:rPr lang="en-US" altLang="zh-CN" dirty="0"/>
              <a:t>6. </a:t>
            </a:r>
            <a:r>
              <a:rPr lang="zh-CN" altLang="en-US" dirty="0"/>
              <a:t>其它授权方式</a:t>
            </a:r>
            <a:endParaRPr lang="zh-CN" altLang="en-US" dirty="0"/>
          </a:p>
        </p:txBody>
      </p:sp>
      <p:sp>
        <p:nvSpPr>
          <p:cNvPr id="22" name="文本框 21"/>
          <p:cNvSpPr txBox="1"/>
          <p:nvPr/>
        </p:nvSpPr>
        <p:spPr>
          <a:xfrm>
            <a:off x="1039260" y="4656489"/>
            <a:ext cx="10685894" cy="874407"/>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本次实验将综合角色和资源两种授权方式进行讲授。在本课中，将这种方式称为：基于角色的访问控制（</a:t>
            </a:r>
            <a:r>
              <a:rPr lang="en-US" altLang="zh-CN" dirty="0">
                <a:latin typeface="微软雅黑" panose="020B0503020204020204" pitchFamily="34" charset="-122"/>
                <a:ea typeface="微软雅黑" panose="020B0503020204020204" pitchFamily="34" charset="-122"/>
              </a:rPr>
              <a:t>RBAC, Role-Based Access Control</a:t>
            </a:r>
            <a:r>
              <a:rPr lang="zh-CN" altLang="en-US"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800">
        <p:push dir="u"/>
      </p:transition>
    </mc:Choice>
    <mc:Fallback>
      <p:transition spd="slow">
        <p:push dir="u"/>
      </p:transition>
    </mc:Fallback>
  </mc:AlternateContent>
</p:sld>
</file>

<file path=ppt/tags/tag1.xml><?xml version="1.0" encoding="utf-8"?>
<p:tagLst xmlns:p="http://schemas.openxmlformats.org/presentationml/2006/main">
  <p:tag name="COMMONDATA" val="eyJoZGlkIjoiMGU5NjM4NmJjNzJiMzBlOTQzODViNzc1OWZhZDA2NWUifQ=="/>
  <p:tag name="KSO_WPP_MARK_KEY" val="c810e0e7-3491-4994-9f68-82e6dfba1815"/>
  <p:tag name="commondata" val="eyJoZGlkIjoiNGRkNTg0Njc1MDJmYmFmOWEwMmEwNjk2NzgwZjA0ZTA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
      <a:majorFont>
        <a:latin typeface="思源黑体 CN Regular"/>
        <a:ea typeface="思源黑体 CN Regular"/>
        <a:cs typeface=""/>
      </a:majorFont>
      <a:minorFont>
        <a:latin typeface="思源黑体 CN Regular"/>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黑体 CN Norm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Normal"/>
        <a:ea typeface=""/>
        <a:cs typeface=""/>
        <a:font script="Jpan" typeface="ＭＳ Ｐゴシック"/>
        <a:font script="Hang" typeface="맑은 고딕"/>
        <a:font script="Hans" typeface="思源黑体 CN Normal"/>
        <a:font script="Hant" typeface="新細明體"/>
        <a:font script="Arab" typeface="思源黑体 CN Normal"/>
        <a:font script="Hebr" typeface="思源黑体 CN Norm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Norm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黑体 CN Norm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Normal"/>
        <a:ea typeface=""/>
        <a:cs typeface=""/>
        <a:font script="Jpan" typeface="ＭＳ Ｐゴシック"/>
        <a:font script="Hang" typeface="맑은 고딕"/>
        <a:font script="Hans" typeface="思源黑体 CN Normal"/>
        <a:font script="Hant" typeface="新細明體"/>
        <a:font script="Arab" typeface="思源黑体 CN Normal"/>
        <a:font script="Hebr" typeface="思源黑体 CN Norm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Norm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8551</Words>
  <Application>WPS 演示</Application>
  <PresentationFormat>宽屏</PresentationFormat>
  <Paragraphs>841</Paragraphs>
  <Slides>55</Slides>
  <Notes>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55</vt:i4>
      </vt:variant>
    </vt:vector>
  </HeadingPairs>
  <TitlesOfParts>
    <vt:vector size="65" baseType="lpstr">
      <vt:lpstr>Arial</vt:lpstr>
      <vt:lpstr>宋体</vt:lpstr>
      <vt:lpstr>Wingdings</vt:lpstr>
      <vt:lpstr>微软雅黑</vt:lpstr>
      <vt:lpstr>思源黑体 CN Regular</vt:lpstr>
      <vt:lpstr>黑体</vt:lpstr>
      <vt:lpstr>思源黑体 CN Normal</vt:lpstr>
      <vt:lpstr>Arial Unicode MS</vt:lpstr>
      <vt:lpstr>思源黑体 CN Regular</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懒猫不减肥</dc:creator>
  <cp:lastModifiedBy>青衣</cp:lastModifiedBy>
  <cp:revision>224</cp:revision>
  <dcterms:created xsi:type="dcterms:W3CDTF">2020-12-30T07:28:00Z</dcterms:created>
  <dcterms:modified xsi:type="dcterms:W3CDTF">2023-10-13T09:39:58Z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D2728166A0FC4A0D8FC91A831DD064BF</vt:lpwstr>
  </property>
  <property fmtid="{D5CDD505-2E9C-101B-9397-08002B2CF9AE}" pid="3" name="KSOProductBuildVer">
    <vt:lpwstr>2052-12.1.0.15712</vt:lpwstr>
  </property>
</Properties>
</file>